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ora" pitchFamily="2" charset="77"/>
      <p:regular r:id="rId19"/>
    </p:embeddedFont>
    <p:embeddedFont>
      <p:font typeface="Lora Bold" pitchFamily="2" charset="7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E0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15" autoAdjust="0"/>
  </p:normalViewPr>
  <p:slideViewPr>
    <p:cSldViewPr>
      <p:cViewPr varScale="1">
        <p:scale>
          <a:sx n="70" d="100"/>
          <a:sy n="70" d="100"/>
        </p:scale>
        <p:origin x="84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7790261" y="-6335266"/>
            <a:ext cx="11478766" cy="1147876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867512" y="5322967"/>
            <a:ext cx="9539610" cy="953961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994553">
            <a:off x="9822706" y="4985690"/>
            <a:ext cx="4586037" cy="6271405"/>
          </a:xfrm>
          <a:custGeom>
            <a:avLst/>
            <a:gdLst/>
            <a:ahLst/>
            <a:cxnLst/>
            <a:rect l="l" t="t" r="r" b="b"/>
            <a:pathLst>
              <a:path w="4586037" h="6271405">
                <a:moveTo>
                  <a:pt x="0" y="0"/>
                </a:moveTo>
                <a:lnTo>
                  <a:pt x="4586036" y="0"/>
                </a:lnTo>
                <a:lnTo>
                  <a:pt x="4586036" y="6271405"/>
                </a:lnTo>
                <a:lnTo>
                  <a:pt x="0" y="62714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9144000" y="-2083132"/>
            <a:ext cx="11206371" cy="1120632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93" r="-25093"/>
              </a:stretch>
            </a:blipFill>
          </p:spPr>
        </p:sp>
      </p:grpSp>
      <p:grpSp>
        <p:nvGrpSpPr>
          <p:cNvPr id="15" name="Group 15"/>
          <p:cNvGrpSpPr/>
          <p:nvPr/>
        </p:nvGrpSpPr>
        <p:grpSpPr>
          <a:xfrm>
            <a:off x="144548" y="2875342"/>
            <a:ext cx="8775104" cy="3495750"/>
            <a:chOff x="0" y="0"/>
            <a:chExt cx="11700139" cy="4661000"/>
          </a:xfrm>
        </p:grpSpPr>
        <p:sp>
          <p:nvSpPr>
            <p:cNvPr id="16" name="TextBox 16"/>
            <p:cNvSpPr txBox="1"/>
            <p:nvPr/>
          </p:nvSpPr>
          <p:spPr>
            <a:xfrm>
              <a:off x="0" y="57150"/>
              <a:ext cx="11700139" cy="3310019"/>
            </a:xfrm>
            <a:prstGeom prst="rect">
              <a:avLst/>
            </a:prstGeom>
          </p:spPr>
          <p:txBody>
            <a:bodyPr lIns="0" tIns="0" rIns="0" bIns="0" rtlCol="0" anchor="t">
              <a:spAutoFit/>
            </a:bodyPr>
            <a:lstStyle/>
            <a:p>
              <a:pPr>
                <a:lnSpc>
                  <a:spcPts val="9663"/>
                </a:lnSpc>
              </a:pPr>
              <a:r>
                <a:rPr lang="en-US" sz="8551">
                  <a:solidFill>
                    <a:srgbClr val="1E0000"/>
                  </a:solidFill>
                  <a:latin typeface="Lora Bold"/>
                </a:rPr>
                <a:t>2016 INCIDENT ANALYSIS </a:t>
              </a:r>
            </a:p>
          </p:txBody>
        </p:sp>
        <p:sp>
          <p:nvSpPr>
            <p:cNvPr id="17" name="TextBox 17"/>
            <p:cNvSpPr txBox="1"/>
            <p:nvPr/>
          </p:nvSpPr>
          <p:spPr>
            <a:xfrm>
              <a:off x="0" y="3584805"/>
              <a:ext cx="9768457" cy="1076195"/>
            </a:xfrm>
            <a:prstGeom prst="rect">
              <a:avLst/>
            </a:prstGeom>
          </p:spPr>
          <p:txBody>
            <a:bodyPr lIns="0" tIns="0" rIns="0" bIns="0" rtlCol="0" anchor="t">
              <a:spAutoFit/>
            </a:bodyPr>
            <a:lstStyle/>
            <a:p>
              <a:pPr>
                <a:lnSpc>
                  <a:spcPts val="3343"/>
                </a:lnSpc>
              </a:pPr>
              <a:r>
                <a:rPr lang="en-US" sz="2228">
                  <a:solidFill>
                    <a:srgbClr val="1E0000"/>
                  </a:solidFill>
                  <a:latin typeface="Lora"/>
                </a:rPr>
                <a:t>BY</a:t>
              </a:r>
            </a:p>
            <a:p>
              <a:pPr marL="0" lvl="0" indent="0" algn="l">
                <a:lnSpc>
                  <a:spcPts val="3343"/>
                </a:lnSpc>
                <a:spcBef>
                  <a:spcPct val="0"/>
                </a:spcBef>
              </a:pPr>
              <a:r>
                <a:rPr lang="en-US" sz="2228">
                  <a:solidFill>
                    <a:srgbClr val="1E0000"/>
                  </a:solidFill>
                  <a:latin typeface="Lora"/>
                </a:rPr>
                <a:t>DANIEL EBENUWA</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4438537" y="5143500"/>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grpSp>
        <p:nvGrpSpPr>
          <p:cNvPr id="6" name="Group 6"/>
          <p:cNvGrpSpPr/>
          <p:nvPr/>
        </p:nvGrpSpPr>
        <p:grpSpPr>
          <a:xfrm>
            <a:off x="-2820763" y="-3370074"/>
            <a:ext cx="5641526" cy="56415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8" name="TextBox 8"/>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9" name="Freeform 9"/>
          <p:cNvSpPr/>
          <p:nvPr/>
        </p:nvSpPr>
        <p:spPr>
          <a:xfrm rot="-8100000">
            <a:off x="17182600" y="-2434565"/>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652881">
            <a:off x="-687712" y="8427069"/>
            <a:ext cx="2720191" cy="3719862"/>
          </a:xfrm>
          <a:custGeom>
            <a:avLst/>
            <a:gdLst/>
            <a:ahLst/>
            <a:cxnLst/>
            <a:rect l="l" t="t" r="r" b="b"/>
            <a:pathLst>
              <a:path w="2720191" h="3719862">
                <a:moveTo>
                  <a:pt x="0" y="0"/>
                </a:moveTo>
                <a:lnTo>
                  <a:pt x="2720191" y="0"/>
                </a:lnTo>
                <a:lnTo>
                  <a:pt x="2720191" y="3719862"/>
                </a:lnTo>
                <a:lnTo>
                  <a:pt x="0" y="3719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12" name="Table 11">
            <a:extLst>
              <a:ext uri="{FF2B5EF4-FFF2-40B4-BE49-F238E27FC236}">
                <a16:creationId xmlns:a16="http://schemas.microsoft.com/office/drawing/2014/main" id="{CA3E92C2-16F3-CF4F-8B38-B7592C92522E}"/>
              </a:ext>
            </a:extLst>
          </p:cNvPr>
          <p:cNvGraphicFramePr>
            <a:graphicFrameLocks noGrp="1"/>
          </p:cNvGraphicFramePr>
          <p:nvPr>
            <p:extLst>
              <p:ext uri="{D42A27DB-BD31-4B8C-83A1-F6EECF244321}">
                <p14:modId xmlns:p14="http://schemas.microsoft.com/office/powerpoint/2010/main" val="3534672013"/>
              </p:ext>
            </p:extLst>
          </p:nvPr>
        </p:nvGraphicFramePr>
        <p:xfrm>
          <a:off x="1981200" y="1079500"/>
          <a:ext cx="13716000" cy="7797803"/>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3102927601"/>
                    </a:ext>
                  </a:extLst>
                </a:gridCol>
                <a:gridCol w="3429000">
                  <a:extLst>
                    <a:ext uri="{9D8B030D-6E8A-4147-A177-3AD203B41FA5}">
                      <a16:colId xmlns:a16="http://schemas.microsoft.com/office/drawing/2014/main" val="1698998520"/>
                    </a:ext>
                  </a:extLst>
                </a:gridCol>
                <a:gridCol w="3429000">
                  <a:extLst>
                    <a:ext uri="{9D8B030D-6E8A-4147-A177-3AD203B41FA5}">
                      <a16:colId xmlns:a16="http://schemas.microsoft.com/office/drawing/2014/main" val="3949972428"/>
                    </a:ext>
                  </a:extLst>
                </a:gridCol>
                <a:gridCol w="3429000">
                  <a:extLst>
                    <a:ext uri="{9D8B030D-6E8A-4147-A177-3AD203B41FA5}">
                      <a16:colId xmlns:a16="http://schemas.microsoft.com/office/drawing/2014/main" val="910793012"/>
                    </a:ext>
                  </a:extLst>
                </a:gridCol>
              </a:tblGrid>
              <a:tr h="599831">
                <a:tc>
                  <a:txBody>
                    <a:bodyPr/>
                    <a:lstStyle/>
                    <a:p>
                      <a:pPr algn="ctr" rtl="0" fontAlgn="b"/>
                      <a:r>
                        <a:rPr lang="en-GB" b="1" dirty="0">
                          <a:effectLst/>
                        </a:rPr>
                        <a:t>Mon-Year</a:t>
                      </a:r>
                    </a:p>
                  </a:txBody>
                  <a:tcPr marL="28575" marR="28575" marT="0" marB="0" anchor="b"/>
                </a:tc>
                <a:tc>
                  <a:txBody>
                    <a:bodyPr/>
                    <a:lstStyle/>
                    <a:p>
                      <a:pPr algn="ctr" rtl="0" fontAlgn="b"/>
                      <a:r>
                        <a:rPr lang="en-GB" b="1" dirty="0">
                          <a:effectLst/>
                        </a:rPr>
                        <a:t>Total Incidents</a:t>
                      </a:r>
                    </a:p>
                  </a:txBody>
                  <a:tcPr marL="28575" marR="28575" marT="0" marB="0" anchor="b"/>
                </a:tc>
                <a:tc>
                  <a:txBody>
                    <a:bodyPr/>
                    <a:lstStyle/>
                    <a:p>
                      <a:pPr algn="ctr" rtl="0" fontAlgn="b"/>
                      <a:r>
                        <a:rPr lang="en-GB" b="1">
                          <a:effectLst/>
                        </a:rPr>
                        <a:t>Serious Incidents</a:t>
                      </a:r>
                    </a:p>
                  </a:txBody>
                  <a:tcPr marL="28575" marR="28575" marT="0" marB="0" anchor="b"/>
                </a:tc>
                <a:tc>
                  <a:txBody>
                    <a:bodyPr/>
                    <a:lstStyle/>
                    <a:p>
                      <a:pPr algn="ctr" rtl="0" fontAlgn="b"/>
                      <a:r>
                        <a:rPr lang="en-GB" b="1">
                          <a:effectLst/>
                        </a:rPr>
                        <a:t>Ratio</a:t>
                      </a:r>
                    </a:p>
                  </a:txBody>
                  <a:tcPr marL="28575" marR="28575" marT="0" marB="0" anchor="b"/>
                </a:tc>
                <a:extLst>
                  <a:ext uri="{0D108BD9-81ED-4DB2-BD59-A6C34878D82A}">
                    <a16:rowId xmlns:a16="http://schemas.microsoft.com/office/drawing/2014/main" val="3213958406"/>
                  </a:ext>
                </a:extLst>
              </a:tr>
              <a:tr h="599831">
                <a:tc>
                  <a:txBody>
                    <a:bodyPr/>
                    <a:lstStyle/>
                    <a:p>
                      <a:pPr algn="ctr" rtl="0" fontAlgn="b"/>
                      <a:r>
                        <a:rPr lang="en-GB" b="1" dirty="0">
                          <a:effectLst/>
                        </a:rPr>
                        <a:t>Jan-2016</a:t>
                      </a:r>
                    </a:p>
                  </a:txBody>
                  <a:tcPr marL="28575" marR="28575" marT="0" marB="0" anchor="b"/>
                </a:tc>
                <a:tc>
                  <a:txBody>
                    <a:bodyPr/>
                    <a:lstStyle/>
                    <a:p>
                      <a:pPr algn="ctr" rtl="0" fontAlgn="b"/>
                      <a:r>
                        <a:rPr lang="en-GB" b="1" dirty="0">
                          <a:effectLst/>
                        </a:rPr>
                        <a:t>70</a:t>
                      </a:r>
                    </a:p>
                  </a:txBody>
                  <a:tcPr marL="28575" marR="28575" marT="0" marB="0" anchor="b"/>
                </a:tc>
                <a:tc>
                  <a:txBody>
                    <a:bodyPr/>
                    <a:lstStyle/>
                    <a:p>
                      <a:pPr algn="ctr" rtl="0" fontAlgn="b"/>
                      <a:r>
                        <a:rPr lang="en-GB" b="1" dirty="0">
                          <a:effectLst/>
                        </a:rPr>
                        <a:t>5</a:t>
                      </a:r>
                    </a:p>
                  </a:txBody>
                  <a:tcPr marL="28575" marR="28575" marT="0" marB="0" anchor="b"/>
                </a:tc>
                <a:tc>
                  <a:txBody>
                    <a:bodyPr/>
                    <a:lstStyle/>
                    <a:p>
                      <a:pPr algn="ctr" rtl="0" fontAlgn="b"/>
                      <a:r>
                        <a:rPr lang="en-GB" b="1">
                          <a:effectLst/>
                        </a:rPr>
                        <a:t>14:1</a:t>
                      </a:r>
                    </a:p>
                  </a:txBody>
                  <a:tcPr marL="28575" marR="28575" marT="0" marB="0" anchor="b"/>
                </a:tc>
                <a:extLst>
                  <a:ext uri="{0D108BD9-81ED-4DB2-BD59-A6C34878D82A}">
                    <a16:rowId xmlns:a16="http://schemas.microsoft.com/office/drawing/2014/main" val="1753922113"/>
                  </a:ext>
                </a:extLst>
              </a:tr>
              <a:tr h="599831">
                <a:tc>
                  <a:txBody>
                    <a:bodyPr/>
                    <a:lstStyle/>
                    <a:p>
                      <a:pPr algn="ctr" rtl="0" fontAlgn="b"/>
                      <a:r>
                        <a:rPr lang="en-GB" b="1">
                          <a:effectLst/>
                        </a:rPr>
                        <a:t>Feb-2016</a:t>
                      </a:r>
                    </a:p>
                  </a:txBody>
                  <a:tcPr marL="28575" marR="28575" marT="0" marB="0" anchor="b"/>
                </a:tc>
                <a:tc>
                  <a:txBody>
                    <a:bodyPr/>
                    <a:lstStyle/>
                    <a:p>
                      <a:pPr algn="ctr" rtl="0" fontAlgn="b"/>
                      <a:r>
                        <a:rPr lang="en-GB" b="1" dirty="0">
                          <a:effectLst/>
                        </a:rPr>
                        <a:t>73</a:t>
                      </a:r>
                    </a:p>
                  </a:txBody>
                  <a:tcPr marL="28575" marR="28575" marT="0" marB="0" anchor="b"/>
                </a:tc>
                <a:tc>
                  <a:txBody>
                    <a:bodyPr/>
                    <a:lstStyle/>
                    <a:p>
                      <a:pPr algn="ctr" rtl="0" fontAlgn="b"/>
                      <a:r>
                        <a:rPr lang="en-GB" b="1" dirty="0">
                          <a:effectLst/>
                        </a:rPr>
                        <a:t>8</a:t>
                      </a:r>
                    </a:p>
                  </a:txBody>
                  <a:tcPr marL="28575" marR="28575" marT="0" marB="0" anchor="b"/>
                </a:tc>
                <a:tc>
                  <a:txBody>
                    <a:bodyPr/>
                    <a:lstStyle/>
                    <a:p>
                      <a:pPr algn="ctr" rtl="0" fontAlgn="b"/>
                      <a:r>
                        <a:rPr lang="en-GB" b="1">
                          <a:effectLst/>
                        </a:rPr>
                        <a:t>9:1</a:t>
                      </a:r>
                    </a:p>
                  </a:txBody>
                  <a:tcPr marL="28575" marR="28575" marT="0" marB="0" anchor="b"/>
                </a:tc>
                <a:extLst>
                  <a:ext uri="{0D108BD9-81ED-4DB2-BD59-A6C34878D82A}">
                    <a16:rowId xmlns:a16="http://schemas.microsoft.com/office/drawing/2014/main" val="4259325164"/>
                  </a:ext>
                </a:extLst>
              </a:tr>
              <a:tr h="599831">
                <a:tc>
                  <a:txBody>
                    <a:bodyPr/>
                    <a:lstStyle/>
                    <a:p>
                      <a:pPr algn="ctr" rtl="0" fontAlgn="b"/>
                      <a:r>
                        <a:rPr lang="en-GB" b="1">
                          <a:effectLst/>
                        </a:rPr>
                        <a:t>Mar-2016</a:t>
                      </a:r>
                    </a:p>
                  </a:txBody>
                  <a:tcPr marL="28575" marR="28575" marT="0" marB="0" anchor="b"/>
                </a:tc>
                <a:tc>
                  <a:txBody>
                    <a:bodyPr/>
                    <a:lstStyle/>
                    <a:p>
                      <a:pPr algn="ctr" rtl="0" fontAlgn="b"/>
                      <a:r>
                        <a:rPr lang="en-GB" b="1" dirty="0">
                          <a:effectLst/>
                        </a:rPr>
                        <a:t>71</a:t>
                      </a:r>
                    </a:p>
                  </a:txBody>
                  <a:tcPr marL="28575" marR="28575" marT="0" marB="0" anchor="b"/>
                </a:tc>
                <a:tc>
                  <a:txBody>
                    <a:bodyPr/>
                    <a:lstStyle/>
                    <a:p>
                      <a:pPr algn="ctr" rtl="0" fontAlgn="b"/>
                      <a:r>
                        <a:rPr lang="en-GB" b="1" dirty="0">
                          <a:effectLst/>
                        </a:rPr>
                        <a:t>5</a:t>
                      </a:r>
                    </a:p>
                  </a:txBody>
                  <a:tcPr marL="28575" marR="28575" marT="0" marB="0" anchor="b"/>
                </a:tc>
                <a:tc>
                  <a:txBody>
                    <a:bodyPr/>
                    <a:lstStyle/>
                    <a:p>
                      <a:pPr algn="ctr" rtl="0" fontAlgn="b"/>
                      <a:r>
                        <a:rPr lang="en-GB" b="1">
                          <a:effectLst/>
                        </a:rPr>
                        <a:t>14:1</a:t>
                      </a:r>
                    </a:p>
                  </a:txBody>
                  <a:tcPr marL="28575" marR="28575" marT="0" marB="0" anchor="b"/>
                </a:tc>
                <a:extLst>
                  <a:ext uri="{0D108BD9-81ED-4DB2-BD59-A6C34878D82A}">
                    <a16:rowId xmlns:a16="http://schemas.microsoft.com/office/drawing/2014/main" val="33121870"/>
                  </a:ext>
                </a:extLst>
              </a:tr>
              <a:tr h="599831">
                <a:tc>
                  <a:txBody>
                    <a:bodyPr/>
                    <a:lstStyle/>
                    <a:p>
                      <a:pPr algn="ctr" rtl="0" fontAlgn="b"/>
                      <a:r>
                        <a:rPr lang="en-GB" b="1">
                          <a:effectLst/>
                        </a:rPr>
                        <a:t>Apr-2016</a:t>
                      </a:r>
                    </a:p>
                  </a:txBody>
                  <a:tcPr marL="28575" marR="28575" marT="0" marB="0" anchor="b"/>
                </a:tc>
                <a:tc>
                  <a:txBody>
                    <a:bodyPr/>
                    <a:lstStyle/>
                    <a:p>
                      <a:pPr algn="ctr" rtl="0" fontAlgn="b"/>
                      <a:r>
                        <a:rPr lang="en-GB" b="1" dirty="0">
                          <a:effectLst/>
                        </a:rPr>
                        <a:t>79</a:t>
                      </a:r>
                    </a:p>
                  </a:txBody>
                  <a:tcPr marL="28575" marR="28575" marT="0" marB="0" anchor="b"/>
                </a:tc>
                <a:tc>
                  <a:txBody>
                    <a:bodyPr/>
                    <a:lstStyle/>
                    <a:p>
                      <a:pPr algn="ctr" rtl="0" fontAlgn="b"/>
                      <a:r>
                        <a:rPr lang="en-GB" b="1" dirty="0">
                          <a:effectLst/>
                        </a:rPr>
                        <a:t>7</a:t>
                      </a:r>
                    </a:p>
                  </a:txBody>
                  <a:tcPr marL="28575" marR="28575" marT="0" marB="0" anchor="b"/>
                </a:tc>
                <a:tc>
                  <a:txBody>
                    <a:bodyPr/>
                    <a:lstStyle/>
                    <a:p>
                      <a:pPr algn="ctr" rtl="0" fontAlgn="b"/>
                      <a:r>
                        <a:rPr lang="en-GB" b="1">
                          <a:effectLst/>
                        </a:rPr>
                        <a:t>11:1</a:t>
                      </a:r>
                    </a:p>
                  </a:txBody>
                  <a:tcPr marL="28575" marR="28575" marT="0" marB="0" anchor="b"/>
                </a:tc>
                <a:extLst>
                  <a:ext uri="{0D108BD9-81ED-4DB2-BD59-A6C34878D82A}">
                    <a16:rowId xmlns:a16="http://schemas.microsoft.com/office/drawing/2014/main" val="53465263"/>
                  </a:ext>
                </a:extLst>
              </a:tr>
              <a:tr h="599831">
                <a:tc>
                  <a:txBody>
                    <a:bodyPr/>
                    <a:lstStyle/>
                    <a:p>
                      <a:pPr algn="ctr" rtl="0" fontAlgn="b"/>
                      <a:r>
                        <a:rPr lang="en-GB" b="1">
                          <a:effectLst/>
                        </a:rPr>
                        <a:t>May-2016</a:t>
                      </a:r>
                    </a:p>
                  </a:txBody>
                  <a:tcPr marL="28575" marR="28575" marT="0" marB="0" anchor="b"/>
                </a:tc>
                <a:tc>
                  <a:txBody>
                    <a:bodyPr/>
                    <a:lstStyle/>
                    <a:p>
                      <a:pPr algn="ctr" rtl="0" fontAlgn="b"/>
                      <a:r>
                        <a:rPr lang="en-GB" b="1" dirty="0">
                          <a:effectLst/>
                        </a:rPr>
                        <a:t>82</a:t>
                      </a:r>
                    </a:p>
                  </a:txBody>
                  <a:tcPr marL="28575" marR="28575" marT="0" marB="0" anchor="b"/>
                </a:tc>
                <a:tc>
                  <a:txBody>
                    <a:bodyPr/>
                    <a:lstStyle/>
                    <a:p>
                      <a:pPr algn="ctr" rtl="0" fontAlgn="b"/>
                      <a:r>
                        <a:rPr lang="en-GB" b="1" dirty="0">
                          <a:effectLst/>
                        </a:rPr>
                        <a:t>8</a:t>
                      </a:r>
                    </a:p>
                  </a:txBody>
                  <a:tcPr marL="28575" marR="28575" marT="0" marB="0" anchor="b"/>
                </a:tc>
                <a:tc>
                  <a:txBody>
                    <a:bodyPr/>
                    <a:lstStyle/>
                    <a:p>
                      <a:pPr algn="ctr" rtl="0" fontAlgn="b"/>
                      <a:r>
                        <a:rPr lang="en-GB" b="1">
                          <a:effectLst/>
                        </a:rPr>
                        <a:t>10:1</a:t>
                      </a:r>
                    </a:p>
                  </a:txBody>
                  <a:tcPr marL="28575" marR="28575" marT="0" marB="0" anchor="b"/>
                </a:tc>
                <a:extLst>
                  <a:ext uri="{0D108BD9-81ED-4DB2-BD59-A6C34878D82A}">
                    <a16:rowId xmlns:a16="http://schemas.microsoft.com/office/drawing/2014/main" val="2465483918"/>
                  </a:ext>
                </a:extLst>
              </a:tr>
              <a:tr h="599831">
                <a:tc>
                  <a:txBody>
                    <a:bodyPr/>
                    <a:lstStyle/>
                    <a:p>
                      <a:pPr algn="ctr" rtl="0" fontAlgn="b"/>
                      <a:r>
                        <a:rPr lang="en-GB" b="1">
                          <a:effectLst/>
                        </a:rPr>
                        <a:t>Jun-2016</a:t>
                      </a:r>
                    </a:p>
                  </a:txBody>
                  <a:tcPr marL="28575" marR="28575" marT="0" marB="0" anchor="b"/>
                </a:tc>
                <a:tc>
                  <a:txBody>
                    <a:bodyPr/>
                    <a:lstStyle/>
                    <a:p>
                      <a:pPr algn="ctr" rtl="0" fontAlgn="b"/>
                      <a:r>
                        <a:rPr lang="en-GB" b="1" dirty="0">
                          <a:effectLst/>
                        </a:rPr>
                        <a:t>88</a:t>
                      </a:r>
                    </a:p>
                  </a:txBody>
                  <a:tcPr marL="28575" marR="28575" marT="0" marB="0" anchor="b"/>
                </a:tc>
                <a:tc>
                  <a:txBody>
                    <a:bodyPr/>
                    <a:lstStyle/>
                    <a:p>
                      <a:pPr algn="ctr" rtl="0" fontAlgn="b"/>
                      <a:r>
                        <a:rPr lang="en-GB" b="1" dirty="0">
                          <a:effectLst/>
                        </a:rPr>
                        <a:t>10</a:t>
                      </a:r>
                    </a:p>
                  </a:txBody>
                  <a:tcPr marL="28575" marR="28575" marT="0" marB="0" anchor="b"/>
                </a:tc>
                <a:tc>
                  <a:txBody>
                    <a:bodyPr/>
                    <a:lstStyle/>
                    <a:p>
                      <a:pPr algn="ctr" rtl="0" fontAlgn="b"/>
                      <a:r>
                        <a:rPr lang="en-GB" b="1">
                          <a:effectLst/>
                        </a:rPr>
                        <a:t>8:1</a:t>
                      </a:r>
                    </a:p>
                  </a:txBody>
                  <a:tcPr marL="28575" marR="28575" marT="0" marB="0" anchor="b"/>
                </a:tc>
                <a:extLst>
                  <a:ext uri="{0D108BD9-81ED-4DB2-BD59-A6C34878D82A}">
                    <a16:rowId xmlns:a16="http://schemas.microsoft.com/office/drawing/2014/main" val="1788715"/>
                  </a:ext>
                </a:extLst>
              </a:tr>
              <a:tr h="599831">
                <a:tc>
                  <a:txBody>
                    <a:bodyPr/>
                    <a:lstStyle/>
                    <a:p>
                      <a:pPr algn="ctr" rtl="0" fontAlgn="b"/>
                      <a:r>
                        <a:rPr lang="en-GB" b="1">
                          <a:effectLst/>
                        </a:rPr>
                        <a:t>Jul-2016</a:t>
                      </a:r>
                    </a:p>
                  </a:txBody>
                  <a:tcPr marL="28575" marR="28575" marT="0" marB="0" anchor="b"/>
                </a:tc>
                <a:tc>
                  <a:txBody>
                    <a:bodyPr/>
                    <a:lstStyle/>
                    <a:p>
                      <a:pPr algn="ctr" rtl="0" fontAlgn="b"/>
                      <a:r>
                        <a:rPr lang="en-GB" b="1" dirty="0">
                          <a:effectLst/>
                        </a:rPr>
                        <a:t>111</a:t>
                      </a:r>
                    </a:p>
                  </a:txBody>
                  <a:tcPr marL="28575" marR="28575" marT="0" marB="0" anchor="b"/>
                </a:tc>
                <a:tc>
                  <a:txBody>
                    <a:bodyPr/>
                    <a:lstStyle/>
                    <a:p>
                      <a:pPr algn="ctr" rtl="0" fontAlgn="b"/>
                      <a:r>
                        <a:rPr lang="en-GB" b="1" dirty="0">
                          <a:effectLst/>
                        </a:rPr>
                        <a:t>23</a:t>
                      </a:r>
                    </a:p>
                  </a:txBody>
                  <a:tcPr marL="28575" marR="28575" marT="0" marB="0" anchor="b"/>
                </a:tc>
                <a:tc>
                  <a:txBody>
                    <a:bodyPr/>
                    <a:lstStyle/>
                    <a:p>
                      <a:pPr algn="ctr" rtl="0" fontAlgn="b"/>
                      <a:r>
                        <a:rPr lang="en-GB" b="1">
                          <a:effectLst/>
                        </a:rPr>
                        <a:t>5:1</a:t>
                      </a:r>
                    </a:p>
                  </a:txBody>
                  <a:tcPr marL="28575" marR="28575" marT="0" marB="0" anchor="b"/>
                </a:tc>
                <a:extLst>
                  <a:ext uri="{0D108BD9-81ED-4DB2-BD59-A6C34878D82A}">
                    <a16:rowId xmlns:a16="http://schemas.microsoft.com/office/drawing/2014/main" val="3164188427"/>
                  </a:ext>
                </a:extLst>
              </a:tr>
              <a:tr h="599831">
                <a:tc>
                  <a:txBody>
                    <a:bodyPr/>
                    <a:lstStyle/>
                    <a:p>
                      <a:pPr algn="ctr" rtl="0" fontAlgn="b"/>
                      <a:r>
                        <a:rPr lang="en-GB" b="1">
                          <a:effectLst/>
                        </a:rPr>
                        <a:t>Aug-2016</a:t>
                      </a:r>
                    </a:p>
                  </a:txBody>
                  <a:tcPr marL="28575" marR="28575" marT="0" marB="0" anchor="b"/>
                </a:tc>
                <a:tc>
                  <a:txBody>
                    <a:bodyPr/>
                    <a:lstStyle/>
                    <a:p>
                      <a:pPr algn="ctr" rtl="0" fontAlgn="b"/>
                      <a:r>
                        <a:rPr lang="en-GB" b="1" dirty="0">
                          <a:effectLst/>
                        </a:rPr>
                        <a:t>77</a:t>
                      </a:r>
                    </a:p>
                  </a:txBody>
                  <a:tcPr marL="28575" marR="28575" marT="0" marB="0" anchor="b"/>
                </a:tc>
                <a:tc>
                  <a:txBody>
                    <a:bodyPr/>
                    <a:lstStyle/>
                    <a:p>
                      <a:pPr algn="ctr" rtl="0" fontAlgn="b"/>
                      <a:r>
                        <a:rPr lang="en-GB" b="1" dirty="0">
                          <a:effectLst/>
                        </a:rPr>
                        <a:t>7</a:t>
                      </a:r>
                    </a:p>
                  </a:txBody>
                  <a:tcPr marL="28575" marR="28575" marT="0" marB="0" anchor="b"/>
                </a:tc>
                <a:tc>
                  <a:txBody>
                    <a:bodyPr/>
                    <a:lstStyle/>
                    <a:p>
                      <a:pPr algn="ctr" rtl="0" fontAlgn="b"/>
                      <a:r>
                        <a:rPr lang="en-GB" b="1">
                          <a:effectLst/>
                        </a:rPr>
                        <a:t>11:1</a:t>
                      </a:r>
                    </a:p>
                  </a:txBody>
                  <a:tcPr marL="28575" marR="28575" marT="0" marB="0" anchor="b"/>
                </a:tc>
                <a:extLst>
                  <a:ext uri="{0D108BD9-81ED-4DB2-BD59-A6C34878D82A}">
                    <a16:rowId xmlns:a16="http://schemas.microsoft.com/office/drawing/2014/main" val="2386194090"/>
                  </a:ext>
                </a:extLst>
              </a:tr>
              <a:tr h="599831">
                <a:tc>
                  <a:txBody>
                    <a:bodyPr/>
                    <a:lstStyle/>
                    <a:p>
                      <a:pPr algn="ctr" rtl="0" fontAlgn="b"/>
                      <a:r>
                        <a:rPr lang="en-GB" b="1">
                          <a:effectLst/>
                        </a:rPr>
                        <a:t>Sep-2016</a:t>
                      </a:r>
                    </a:p>
                  </a:txBody>
                  <a:tcPr marL="28575" marR="28575" marT="0" marB="0" anchor="b"/>
                </a:tc>
                <a:tc>
                  <a:txBody>
                    <a:bodyPr/>
                    <a:lstStyle/>
                    <a:p>
                      <a:pPr algn="ctr" rtl="0" fontAlgn="b"/>
                      <a:r>
                        <a:rPr lang="en-GB" b="1" dirty="0">
                          <a:effectLst/>
                        </a:rPr>
                        <a:t>114</a:t>
                      </a:r>
                    </a:p>
                  </a:txBody>
                  <a:tcPr marL="28575" marR="28575" marT="0" marB="0" anchor="b"/>
                </a:tc>
                <a:tc>
                  <a:txBody>
                    <a:bodyPr/>
                    <a:lstStyle/>
                    <a:p>
                      <a:pPr algn="ctr" rtl="0" fontAlgn="b"/>
                      <a:r>
                        <a:rPr lang="en-GB" b="1" dirty="0">
                          <a:effectLst/>
                        </a:rPr>
                        <a:t>14</a:t>
                      </a:r>
                    </a:p>
                  </a:txBody>
                  <a:tcPr marL="28575" marR="28575" marT="0" marB="0" anchor="b"/>
                </a:tc>
                <a:tc>
                  <a:txBody>
                    <a:bodyPr/>
                    <a:lstStyle/>
                    <a:p>
                      <a:pPr algn="ctr" rtl="0" fontAlgn="b"/>
                      <a:r>
                        <a:rPr lang="en-GB" b="1">
                          <a:effectLst/>
                        </a:rPr>
                        <a:t>8:1</a:t>
                      </a:r>
                    </a:p>
                  </a:txBody>
                  <a:tcPr marL="28575" marR="28575" marT="0" marB="0" anchor="b"/>
                </a:tc>
                <a:extLst>
                  <a:ext uri="{0D108BD9-81ED-4DB2-BD59-A6C34878D82A}">
                    <a16:rowId xmlns:a16="http://schemas.microsoft.com/office/drawing/2014/main" val="2786138251"/>
                  </a:ext>
                </a:extLst>
              </a:tr>
              <a:tr h="599831">
                <a:tc>
                  <a:txBody>
                    <a:bodyPr/>
                    <a:lstStyle/>
                    <a:p>
                      <a:pPr algn="ctr" rtl="0" fontAlgn="b"/>
                      <a:r>
                        <a:rPr lang="en-GB" b="1">
                          <a:effectLst/>
                        </a:rPr>
                        <a:t>Oct-2016</a:t>
                      </a:r>
                    </a:p>
                  </a:txBody>
                  <a:tcPr marL="28575" marR="28575" marT="0" marB="0" anchor="b"/>
                </a:tc>
                <a:tc>
                  <a:txBody>
                    <a:bodyPr/>
                    <a:lstStyle/>
                    <a:p>
                      <a:pPr algn="ctr" rtl="0" fontAlgn="b"/>
                      <a:r>
                        <a:rPr lang="en-GB" b="1" dirty="0">
                          <a:effectLst/>
                        </a:rPr>
                        <a:t>88</a:t>
                      </a:r>
                    </a:p>
                  </a:txBody>
                  <a:tcPr marL="28575" marR="28575" marT="0" marB="0" anchor="b"/>
                </a:tc>
                <a:tc>
                  <a:txBody>
                    <a:bodyPr/>
                    <a:lstStyle/>
                    <a:p>
                      <a:pPr algn="ctr" rtl="0" fontAlgn="b"/>
                      <a:r>
                        <a:rPr lang="en-GB" b="1" dirty="0">
                          <a:effectLst/>
                        </a:rPr>
                        <a:t>10</a:t>
                      </a:r>
                    </a:p>
                  </a:txBody>
                  <a:tcPr marL="28575" marR="28575" marT="0" marB="0" anchor="b"/>
                </a:tc>
                <a:tc>
                  <a:txBody>
                    <a:bodyPr/>
                    <a:lstStyle/>
                    <a:p>
                      <a:pPr algn="ctr" rtl="0" fontAlgn="b"/>
                      <a:r>
                        <a:rPr lang="en-GB" b="1">
                          <a:effectLst/>
                        </a:rPr>
                        <a:t>9:1</a:t>
                      </a:r>
                    </a:p>
                  </a:txBody>
                  <a:tcPr marL="28575" marR="28575" marT="0" marB="0" anchor="b"/>
                </a:tc>
                <a:extLst>
                  <a:ext uri="{0D108BD9-81ED-4DB2-BD59-A6C34878D82A}">
                    <a16:rowId xmlns:a16="http://schemas.microsoft.com/office/drawing/2014/main" val="3706081059"/>
                  </a:ext>
                </a:extLst>
              </a:tr>
              <a:tr h="599831">
                <a:tc>
                  <a:txBody>
                    <a:bodyPr/>
                    <a:lstStyle/>
                    <a:p>
                      <a:pPr algn="ctr" rtl="0" fontAlgn="b"/>
                      <a:r>
                        <a:rPr lang="en-GB" b="1">
                          <a:effectLst/>
                        </a:rPr>
                        <a:t>Nov-2016</a:t>
                      </a:r>
                    </a:p>
                  </a:txBody>
                  <a:tcPr marL="28575" marR="28575" marT="0" marB="0" anchor="b"/>
                </a:tc>
                <a:tc>
                  <a:txBody>
                    <a:bodyPr/>
                    <a:lstStyle/>
                    <a:p>
                      <a:pPr algn="ctr" rtl="0" fontAlgn="b"/>
                      <a:r>
                        <a:rPr lang="en-GB" b="1" dirty="0">
                          <a:effectLst/>
                        </a:rPr>
                        <a:t>69</a:t>
                      </a:r>
                    </a:p>
                  </a:txBody>
                  <a:tcPr marL="28575" marR="28575" marT="0" marB="0" anchor="b"/>
                </a:tc>
                <a:tc>
                  <a:txBody>
                    <a:bodyPr/>
                    <a:lstStyle/>
                    <a:p>
                      <a:pPr algn="ctr" rtl="0" fontAlgn="b"/>
                      <a:r>
                        <a:rPr lang="en-GB" b="1" dirty="0">
                          <a:effectLst/>
                        </a:rPr>
                        <a:t>9</a:t>
                      </a:r>
                    </a:p>
                  </a:txBody>
                  <a:tcPr marL="28575" marR="28575" marT="0" marB="0" anchor="b"/>
                </a:tc>
                <a:tc>
                  <a:txBody>
                    <a:bodyPr/>
                    <a:lstStyle/>
                    <a:p>
                      <a:pPr algn="ctr" rtl="0" fontAlgn="b"/>
                      <a:r>
                        <a:rPr lang="en-GB" b="1">
                          <a:effectLst/>
                        </a:rPr>
                        <a:t>8:1</a:t>
                      </a:r>
                    </a:p>
                  </a:txBody>
                  <a:tcPr marL="28575" marR="28575" marT="0" marB="0" anchor="b"/>
                </a:tc>
                <a:extLst>
                  <a:ext uri="{0D108BD9-81ED-4DB2-BD59-A6C34878D82A}">
                    <a16:rowId xmlns:a16="http://schemas.microsoft.com/office/drawing/2014/main" val="2348862246"/>
                  </a:ext>
                </a:extLst>
              </a:tr>
              <a:tr h="599831">
                <a:tc>
                  <a:txBody>
                    <a:bodyPr/>
                    <a:lstStyle/>
                    <a:p>
                      <a:pPr algn="ctr" rtl="0" fontAlgn="b"/>
                      <a:r>
                        <a:rPr lang="en-GB" b="1">
                          <a:effectLst/>
                        </a:rPr>
                        <a:t>Dec-2016</a:t>
                      </a:r>
                    </a:p>
                  </a:txBody>
                  <a:tcPr marL="28575" marR="28575" marT="0" marB="0" anchor="b"/>
                </a:tc>
                <a:tc>
                  <a:txBody>
                    <a:bodyPr/>
                    <a:lstStyle/>
                    <a:p>
                      <a:pPr algn="ctr" rtl="0" fontAlgn="b"/>
                      <a:r>
                        <a:rPr lang="en-GB" b="1" dirty="0">
                          <a:effectLst/>
                        </a:rPr>
                        <a:t>61</a:t>
                      </a:r>
                    </a:p>
                  </a:txBody>
                  <a:tcPr marL="28575" marR="28575" marT="0" marB="0" anchor="b"/>
                </a:tc>
                <a:tc>
                  <a:txBody>
                    <a:bodyPr/>
                    <a:lstStyle/>
                    <a:p>
                      <a:pPr algn="ctr" rtl="0" fontAlgn="b"/>
                      <a:r>
                        <a:rPr lang="en-GB" b="1" dirty="0">
                          <a:effectLst/>
                        </a:rPr>
                        <a:t>10</a:t>
                      </a:r>
                    </a:p>
                  </a:txBody>
                  <a:tcPr marL="28575" marR="28575" marT="0" marB="0" anchor="b"/>
                </a:tc>
                <a:tc>
                  <a:txBody>
                    <a:bodyPr/>
                    <a:lstStyle/>
                    <a:p>
                      <a:pPr algn="ctr" rtl="0" fontAlgn="b"/>
                      <a:r>
                        <a:rPr lang="en-GB" b="1" dirty="0">
                          <a:effectLst/>
                        </a:rPr>
                        <a:t>6:1</a:t>
                      </a:r>
                    </a:p>
                  </a:txBody>
                  <a:tcPr marL="28575" marR="28575" marT="0" marB="0" anchor="b"/>
                </a:tc>
                <a:extLst>
                  <a:ext uri="{0D108BD9-81ED-4DB2-BD59-A6C34878D82A}">
                    <a16:rowId xmlns:a16="http://schemas.microsoft.com/office/drawing/2014/main" val="64111459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4102994" y="4645474"/>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grpSp>
        <p:nvGrpSpPr>
          <p:cNvPr id="6" name="Group 6"/>
          <p:cNvGrpSpPr/>
          <p:nvPr/>
        </p:nvGrpSpPr>
        <p:grpSpPr>
          <a:xfrm>
            <a:off x="-2820763" y="-3370074"/>
            <a:ext cx="5641526" cy="56415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8" name="TextBox 8"/>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9" name="Freeform 9"/>
          <p:cNvSpPr/>
          <p:nvPr/>
        </p:nvSpPr>
        <p:spPr>
          <a:xfrm rot="-8100000">
            <a:off x="17182600" y="-2434565"/>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652881">
            <a:off x="-687712" y="8427069"/>
            <a:ext cx="2720191" cy="3719862"/>
          </a:xfrm>
          <a:custGeom>
            <a:avLst/>
            <a:gdLst/>
            <a:ahLst/>
            <a:cxnLst/>
            <a:rect l="l" t="t" r="r" b="b"/>
            <a:pathLst>
              <a:path w="2720191" h="3719862">
                <a:moveTo>
                  <a:pt x="0" y="0"/>
                </a:moveTo>
                <a:lnTo>
                  <a:pt x="2720191" y="0"/>
                </a:lnTo>
                <a:lnTo>
                  <a:pt x="2720191" y="3719862"/>
                </a:lnTo>
                <a:lnTo>
                  <a:pt x="0" y="3719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514350" y="584391"/>
            <a:ext cx="17259300" cy="3830397"/>
          </a:xfrm>
          <a:prstGeom prst="rect">
            <a:avLst/>
          </a:prstGeom>
        </p:spPr>
        <p:txBody>
          <a:bodyPr lIns="0" tIns="0" rIns="0" bIns="0" rtlCol="0" anchor="t">
            <a:spAutoFit/>
          </a:bodyPr>
          <a:lstStyle/>
          <a:p>
            <a:pPr>
              <a:lnSpc>
                <a:spcPts val="6160"/>
              </a:lnSpc>
            </a:pPr>
            <a:r>
              <a:rPr lang="en-US" sz="3080">
                <a:solidFill>
                  <a:srgbClr val="000000"/>
                </a:solidFill>
                <a:latin typeface="Lora Bold"/>
              </a:rPr>
              <a:t>Below we have a breakdown of serious incidents requiring medical evacuation, and a breakdown or incidents that were marked as high potential.</a:t>
            </a:r>
          </a:p>
          <a:p>
            <a:pPr marL="665078" lvl="1" indent="-332539">
              <a:lnSpc>
                <a:spcPts val="6160"/>
              </a:lnSpc>
              <a:buFont typeface="Arial"/>
              <a:buChar char="•"/>
            </a:pPr>
            <a:r>
              <a:rPr lang="en-US" sz="3080">
                <a:solidFill>
                  <a:srgbClr val="000000"/>
                </a:solidFill>
                <a:latin typeface="Lora Bold"/>
              </a:rPr>
              <a:t>91.38% of serious incidents did not need emergency evacuation</a:t>
            </a:r>
          </a:p>
          <a:p>
            <a:pPr marL="665078" lvl="1" indent="-332539" algn="l">
              <a:lnSpc>
                <a:spcPts val="6160"/>
              </a:lnSpc>
              <a:buFont typeface="Arial"/>
              <a:buChar char="•"/>
            </a:pPr>
            <a:r>
              <a:rPr lang="en-US" sz="3080">
                <a:solidFill>
                  <a:srgbClr val="000000"/>
                </a:solidFill>
                <a:latin typeface="Lora Bold"/>
              </a:rPr>
              <a:t>Looking at the high potential incident flag, 15.59% of incidents that were not marked as high potential incidents resulted in a serious consequence</a:t>
            </a:r>
          </a:p>
        </p:txBody>
      </p:sp>
      <p:pic>
        <p:nvPicPr>
          <p:cNvPr id="15" name="Picture 14">
            <a:extLst>
              <a:ext uri="{FF2B5EF4-FFF2-40B4-BE49-F238E27FC236}">
                <a16:creationId xmlns:a16="http://schemas.microsoft.com/office/drawing/2014/main" id="{92F945E3-0B9E-D64C-B8F7-91C035BB04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880" y="4645474"/>
            <a:ext cx="17335500" cy="5054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sp>
      <p:grpSp>
        <p:nvGrpSpPr>
          <p:cNvPr id="3" name="Group 3"/>
          <p:cNvGrpSpPr/>
          <p:nvPr/>
        </p:nvGrpSpPr>
        <p:grpSpPr>
          <a:xfrm>
            <a:off x="-6553200" y="-1592223"/>
            <a:ext cx="11851084" cy="12661265"/>
            <a:chOff x="0" y="0"/>
            <a:chExt cx="812800" cy="868366"/>
          </a:xfrm>
        </p:grpSpPr>
        <p:sp>
          <p:nvSpPr>
            <p:cNvPr id="4" name="Freeform 4"/>
            <p:cNvSpPr/>
            <p:nvPr/>
          </p:nvSpPr>
          <p:spPr>
            <a:xfrm>
              <a:off x="0" y="0"/>
              <a:ext cx="812800" cy="868366"/>
            </a:xfrm>
            <a:custGeom>
              <a:avLst/>
              <a:gdLst/>
              <a:ahLst/>
              <a:cxnLst/>
              <a:rect l="l" t="t" r="r" b="b"/>
              <a:pathLst>
                <a:path w="812800" h="868366">
                  <a:moveTo>
                    <a:pt x="406400" y="0"/>
                  </a:moveTo>
                  <a:cubicBezTo>
                    <a:pt x="181951" y="0"/>
                    <a:pt x="0" y="194390"/>
                    <a:pt x="0" y="434183"/>
                  </a:cubicBezTo>
                  <a:cubicBezTo>
                    <a:pt x="0" y="673975"/>
                    <a:pt x="181951" y="868366"/>
                    <a:pt x="406400" y="868366"/>
                  </a:cubicBezTo>
                  <a:cubicBezTo>
                    <a:pt x="630849" y="868366"/>
                    <a:pt x="812800" y="673975"/>
                    <a:pt x="812800" y="434183"/>
                  </a:cubicBezTo>
                  <a:cubicBezTo>
                    <a:pt x="812800" y="194390"/>
                    <a:pt x="630849" y="0"/>
                    <a:pt x="406400" y="0"/>
                  </a:cubicBezTo>
                  <a:close/>
                </a:path>
              </a:pathLst>
            </a:custGeom>
            <a:solidFill>
              <a:srgbClr val="B1D8B7">
                <a:alpha val="80000"/>
              </a:srgbClr>
            </a:solidFill>
          </p:spPr>
        </p:sp>
        <p:sp>
          <p:nvSpPr>
            <p:cNvPr id="5" name="TextBox 5"/>
            <p:cNvSpPr txBox="1"/>
            <p:nvPr/>
          </p:nvSpPr>
          <p:spPr>
            <a:xfrm>
              <a:off x="76200" y="43309"/>
              <a:ext cx="660400" cy="74364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74907" y="1704975"/>
            <a:ext cx="14338187" cy="7553325"/>
          </a:xfrm>
          <a:prstGeom prst="rect">
            <a:avLst/>
          </a:prstGeom>
        </p:spPr>
        <p:txBody>
          <a:bodyPr lIns="0" tIns="0" rIns="0" bIns="0" rtlCol="0" anchor="t">
            <a:spAutoFit/>
          </a:bodyPr>
          <a:lstStyle/>
          <a:p>
            <a:pPr>
              <a:lnSpc>
                <a:spcPts val="6000"/>
              </a:lnSpc>
            </a:pPr>
            <a:r>
              <a:rPr lang="en-US" sz="3000">
                <a:solidFill>
                  <a:srgbClr val="000000"/>
                </a:solidFill>
                <a:latin typeface="Lora Bold"/>
              </a:rPr>
              <a:t>In conclusion, the UK is seen to have much more incidents than the EU, even though they worked less hours that year. We also see a difference in the work processes that resulted in the most incidents.</a:t>
            </a:r>
          </a:p>
          <a:p>
            <a:pPr>
              <a:lnSpc>
                <a:spcPts val="6000"/>
              </a:lnSpc>
            </a:pPr>
            <a:endParaRPr lang="en-US" sz="3000">
              <a:solidFill>
                <a:srgbClr val="000000"/>
              </a:solidFill>
              <a:latin typeface="Lora Bold"/>
            </a:endParaRPr>
          </a:p>
          <a:p>
            <a:pPr>
              <a:lnSpc>
                <a:spcPts val="6000"/>
              </a:lnSpc>
            </a:pPr>
            <a:r>
              <a:rPr lang="en-US" sz="3000">
                <a:solidFill>
                  <a:srgbClr val="000000"/>
                </a:solidFill>
                <a:latin typeface="Lora Bold"/>
              </a:rPr>
              <a:t>Out of the 983 incidents in 2016, 11.8% resulted in a serious consequence. However only 10 ( 1% of total incidents) required emergency medical evacuation. There were also no fatalities that year. </a:t>
            </a:r>
          </a:p>
          <a:p>
            <a:pPr>
              <a:lnSpc>
                <a:spcPts val="6000"/>
              </a:lnSpc>
            </a:pPr>
            <a:endParaRPr lang="en-US" sz="3000">
              <a:solidFill>
                <a:srgbClr val="000000"/>
              </a:solidFill>
              <a:latin typeface="Lora Bold"/>
            </a:endParaRPr>
          </a:p>
          <a:p>
            <a:pPr algn="l">
              <a:lnSpc>
                <a:spcPts val="6000"/>
              </a:lnSpc>
            </a:pPr>
            <a:r>
              <a:rPr lang="en-US" sz="3000">
                <a:solidFill>
                  <a:srgbClr val="000000"/>
                </a:solidFill>
                <a:latin typeface="Lora Bold"/>
              </a:rPr>
              <a:t>In terms of the potential of a incident occuring, 16% of incidents that were marked as NOT having a high potential actually resulted in serious injuries. </a:t>
            </a:r>
          </a:p>
        </p:txBody>
      </p:sp>
      <p:sp>
        <p:nvSpPr>
          <p:cNvPr id="7" name="Freeform 7"/>
          <p:cNvSpPr/>
          <p:nvPr/>
        </p:nvSpPr>
        <p:spPr>
          <a:xfrm rot="-4126691">
            <a:off x="15657000" y="-831784"/>
            <a:ext cx="5653872" cy="7731670"/>
          </a:xfrm>
          <a:custGeom>
            <a:avLst/>
            <a:gdLst/>
            <a:ahLst/>
            <a:cxnLst/>
            <a:rect l="l" t="t" r="r" b="b"/>
            <a:pathLst>
              <a:path w="5653872" h="7731670">
                <a:moveTo>
                  <a:pt x="0" y="0"/>
                </a:moveTo>
                <a:lnTo>
                  <a:pt x="5653872" y="0"/>
                </a:lnTo>
                <a:lnTo>
                  <a:pt x="5653872" y="7731670"/>
                </a:lnTo>
                <a:lnTo>
                  <a:pt x="0" y="773167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5330432" y="4738410"/>
            <a:ext cx="5915136" cy="5915112"/>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alphaModFix amt="55000"/>
              </a:blip>
              <a:stretch>
                <a:fillRect l="-25093" r="-25093"/>
              </a:stretch>
            </a:blipFill>
          </p:spPr>
        </p:sp>
      </p:grpSp>
      <p:sp>
        <p:nvSpPr>
          <p:cNvPr id="10" name="TextBox 10"/>
          <p:cNvSpPr txBox="1"/>
          <p:nvPr/>
        </p:nvSpPr>
        <p:spPr>
          <a:xfrm>
            <a:off x="5903128" y="469624"/>
            <a:ext cx="6481743" cy="952881"/>
          </a:xfrm>
          <a:prstGeom prst="rect">
            <a:avLst/>
          </a:prstGeom>
        </p:spPr>
        <p:txBody>
          <a:bodyPr lIns="0" tIns="0" rIns="0" bIns="0" rtlCol="0" anchor="t">
            <a:spAutoFit/>
          </a:bodyPr>
          <a:lstStyle/>
          <a:p>
            <a:pPr>
              <a:lnSpc>
                <a:spcPts val="7241"/>
              </a:lnSpc>
            </a:pPr>
            <a:r>
              <a:rPr lang="en-US" sz="7099">
                <a:solidFill>
                  <a:srgbClr val="1E0000"/>
                </a:solidFill>
                <a:latin typeface="Lora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FFE3"/>
        </a:solidFill>
        <a:effectLst/>
      </p:bgPr>
    </p:bg>
    <p:spTree>
      <p:nvGrpSpPr>
        <p:cNvPr id="1" name=""/>
        <p:cNvGrpSpPr/>
        <p:nvPr/>
      </p:nvGrpSpPr>
      <p:grpSpPr>
        <a:xfrm>
          <a:off x="0" y="0"/>
          <a:ext cx="0" cy="0"/>
          <a:chOff x="0" y="0"/>
          <a:chExt cx="0" cy="0"/>
        </a:xfrm>
      </p:grpSpPr>
      <p:sp>
        <p:nvSpPr>
          <p:cNvPr id="2" name="TextBox 2"/>
          <p:cNvSpPr txBox="1"/>
          <p:nvPr/>
        </p:nvSpPr>
        <p:spPr>
          <a:xfrm>
            <a:off x="4086480" y="3502876"/>
            <a:ext cx="11138004" cy="1640624"/>
          </a:xfrm>
          <a:prstGeom prst="rect">
            <a:avLst/>
          </a:prstGeom>
        </p:spPr>
        <p:txBody>
          <a:bodyPr lIns="0" tIns="0" rIns="0" bIns="0" rtlCol="0" anchor="t">
            <a:spAutoFit/>
          </a:bodyPr>
          <a:lstStyle/>
          <a:p>
            <a:pPr>
              <a:lnSpc>
                <a:spcPts val="12444"/>
              </a:lnSpc>
            </a:pPr>
            <a:r>
              <a:rPr lang="en-US" sz="12200">
                <a:solidFill>
                  <a:srgbClr val="1E0000"/>
                </a:solidFill>
                <a:latin typeface="Lora Bold"/>
              </a:rPr>
              <a:t>SUGGESTION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666" b="-19666"/>
            </a:stretch>
          </a:blipFill>
        </p:spPr>
      </p:sp>
      <p:grpSp>
        <p:nvGrpSpPr>
          <p:cNvPr id="3" name="Group 3"/>
          <p:cNvGrpSpPr/>
          <p:nvPr/>
        </p:nvGrpSpPr>
        <p:grpSpPr>
          <a:xfrm>
            <a:off x="-2707084" y="-1592223"/>
            <a:ext cx="11851084" cy="12661265"/>
            <a:chOff x="0" y="0"/>
            <a:chExt cx="812800" cy="868366"/>
          </a:xfrm>
        </p:grpSpPr>
        <p:sp>
          <p:nvSpPr>
            <p:cNvPr id="4" name="Freeform 4"/>
            <p:cNvSpPr/>
            <p:nvPr/>
          </p:nvSpPr>
          <p:spPr>
            <a:xfrm>
              <a:off x="0" y="0"/>
              <a:ext cx="812800" cy="868366"/>
            </a:xfrm>
            <a:custGeom>
              <a:avLst/>
              <a:gdLst/>
              <a:ahLst/>
              <a:cxnLst/>
              <a:rect l="l" t="t" r="r" b="b"/>
              <a:pathLst>
                <a:path w="812800" h="868366">
                  <a:moveTo>
                    <a:pt x="406400" y="0"/>
                  </a:moveTo>
                  <a:cubicBezTo>
                    <a:pt x="181951" y="0"/>
                    <a:pt x="0" y="194390"/>
                    <a:pt x="0" y="434183"/>
                  </a:cubicBezTo>
                  <a:cubicBezTo>
                    <a:pt x="0" y="673975"/>
                    <a:pt x="181951" y="868366"/>
                    <a:pt x="406400" y="868366"/>
                  </a:cubicBezTo>
                  <a:cubicBezTo>
                    <a:pt x="630849" y="868366"/>
                    <a:pt x="812800" y="673975"/>
                    <a:pt x="812800" y="434183"/>
                  </a:cubicBezTo>
                  <a:cubicBezTo>
                    <a:pt x="812800" y="194390"/>
                    <a:pt x="630849" y="0"/>
                    <a:pt x="406400" y="0"/>
                  </a:cubicBezTo>
                  <a:close/>
                </a:path>
              </a:pathLst>
            </a:custGeom>
            <a:solidFill>
              <a:srgbClr val="B1D8B7">
                <a:alpha val="80000"/>
              </a:srgbClr>
            </a:solidFill>
          </p:spPr>
        </p:sp>
        <p:sp>
          <p:nvSpPr>
            <p:cNvPr id="5" name="TextBox 5"/>
            <p:cNvSpPr txBox="1"/>
            <p:nvPr/>
          </p:nvSpPr>
          <p:spPr>
            <a:xfrm>
              <a:off x="76200" y="43309"/>
              <a:ext cx="660400" cy="74364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144000" y="3563842"/>
            <a:ext cx="6522989" cy="4505325"/>
          </a:xfrm>
          <a:prstGeom prst="rect">
            <a:avLst/>
          </a:prstGeom>
        </p:spPr>
        <p:txBody>
          <a:bodyPr lIns="0" tIns="0" rIns="0" bIns="0" rtlCol="0" anchor="t">
            <a:spAutoFit/>
          </a:bodyPr>
          <a:lstStyle/>
          <a:p>
            <a:pPr marL="647700" lvl="1" indent="-323850">
              <a:lnSpc>
                <a:spcPts val="6000"/>
              </a:lnSpc>
              <a:buFont typeface="Arial"/>
              <a:buChar char="•"/>
            </a:pPr>
            <a:r>
              <a:rPr lang="en-US" sz="3000">
                <a:solidFill>
                  <a:srgbClr val="000000"/>
                </a:solidFill>
                <a:latin typeface="Lora Bold"/>
              </a:rPr>
              <a:t>Introduction</a:t>
            </a:r>
          </a:p>
          <a:p>
            <a:pPr marL="647700" lvl="1" indent="-323850">
              <a:lnSpc>
                <a:spcPts val="6000"/>
              </a:lnSpc>
              <a:buFont typeface="Arial"/>
              <a:buChar char="•"/>
            </a:pPr>
            <a:r>
              <a:rPr lang="en-US" sz="3000">
                <a:solidFill>
                  <a:srgbClr val="000000"/>
                </a:solidFill>
                <a:latin typeface="Lora Bold"/>
              </a:rPr>
              <a:t>Data Preparation</a:t>
            </a:r>
          </a:p>
          <a:p>
            <a:pPr marL="647700" lvl="1" indent="-323850">
              <a:lnSpc>
                <a:spcPts val="6000"/>
              </a:lnSpc>
              <a:buFont typeface="Arial"/>
              <a:buChar char="•"/>
            </a:pPr>
            <a:r>
              <a:rPr lang="en-US" sz="3000">
                <a:solidFill>
                  <a:srgbClr val="000000"/>
                </a:solidFill>
                <a:latin typeface="Lora Bold"/>
              </a:rPr>
              <a:t>Insights</a:t>
            </a:r>
          </a:p>
          <a:p>
            <a:pPr marL="647700" lvl="1" indent="-323850">
              <a:lnSpc>
                <a:spcPts val="6000"/>
              </a:lnSpc>
              <a:buFont typeface="Arial"/>
              <a:buChar char="•"/>
            </a:pPr>
            <a:r>
              <a:rPr lang="en-US" sz="3000">
                <a:solidFill>
                  <a:srgbClr val="000000"/>
                </a:solidFill>
                <a:latin typeface="Lora Bold"/>
              </a:rPr>
              <a:t>Conclusion</a:t>
            </a:r>
          </a:p>
          <a:p>
            <a:pPr>
              <a:lnSpc>
                <a:spcPts val="6000"/>
              </a:lnSpc>
            </a:pPr>
            <a:endParaRPr lang="en-US" sz="3000">
              <a:solidFill>
                <a:srgbClr val="000000"/>
              </a:solidFill>
              <a:latin typeface="Lora Bold"/>
            </a:endParaRPr>
          </a:p>
          <a:p>
            <a:pPr algn="l">
              <a:lnSpc>
                <a:spcPts val="6000"/>
              </a:lnSpc>
            </a:pPr>
            <a:endParaRPr lang="en-US" sz="3000">
              <a:solidFill>
                <a:srgbClr val="000000"/>
              </a:solidFill>
              <a:latin typeface="Lora Bold"/>
            </a:endParaRPr>
          </a:p>
        </p:txBody>
      </p:sp>
      <p:sp>
        <p:nvSpPr>
          <p:cNvPr id="7" name="Freeform 7"/>
          <p:cNvSpPr/>
          <p:nvPr/>
        </p:nvSpPr>
        <p:spPr>
          <a:xfrm rot="-4126691">
            <a:off x="14208816" y="168748"/>
            <a:ext cx="5653872" cy="7731670"/>
          </a:xfrm>
          <a:custGeom>
            <a:avLst/>
            <a:gdLst/>
            <a:ahLst/>
            <a:cxnLst/>
            <a:rect l="l" t="t" r="r" b="b"/>
            <a:pathLst>
              <a:path w="5653872" h="7731670">
                <a:moveTo>
                  <a:pt x="0" y="0"/>
                </a:moveTo>
                <a:lnTo>
                  <a:pt x="5653872" y="0"/>
                </a:lnTo>
                <a:lnTo>
                  <a:pt x="5653872" y="7731671"/>
                </a:lnTo>
                <a:lnTo>
                  <a:pt x="0" y="7731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078185" y="3034051"/>
            <a:ext cx="5915136" cy="5915112"/>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93" r="-25093"/>
              </a:stretch>
            </a:blipFill>
          </p:spPr>
        </p:sp>
      </p:grpSp>
      <p:sp>
        <p:nvSpPr>
          <p:cNvPr id="10" name="TextBox 10"/>
          <p:cNvSpPr txBox="1"/>
          <p:nvPr/>
        </p:nvSpPr>
        <p:spPr>
          <a:xfrm>
            <a:off x="1494353" y="3688570"/>
            <a:ext cx="7397216" cy="1491975"/>
          </a:xfrm>
          <a:prstGeom prst="rect">
            <a:avLst/>
          </a:prstGeom>
        </p:spPr>
        <p:txBody>
          <a:bodyPr lIns="0" tIns="0" rIns="0" bIns="0" rtlCol="0" anchor="t">
            <a:spAutoFit/>
          </a:bodyPr>
          <a:lstStyle/>
          <a:p>
            <a:pPr>
              <a:lnSpc>
                <a:spcPts val="11321"/>
              </a:lnSpc>
            </a:pPr>
            <a:r>
              <a:rPr lang="en-US" sz="11099">
                <a:solidFill>
                  <a:srgbClr val="1E0000"/>
                </a:solidFill>
                <a:latin typeface="Lora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3054723" y="2427184"/>
            <a:ext cx="6172812" cy="61728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51765"/>
              </a:srgbClr>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1301539">
            <a:off x="12925279" y="3055359"/>
            <a:ext cx="4605749" cy="6298361"/>
          </a:xfrm>
          <a:custGeom>
            <a:avLst/>
            <a:gdLst/>
            <a:ahLst/>
            <a:cxnLst/>
            <a:rect l="l" t="t" r="r" b="b"/>
            <a:pathLst>
              <a:path w="4605749" h="6298361">
                <a:moveTo>
                  <a:pt x="0" y="0"/>
                </a:moveTo>
                <a:lnTo>
                  <a:pt x="4605749" y="0"/>
                </a:lnTo>
                <a:lnTo>
                  <a:pt x="4605749" y="6298361"/>
                </a:lnTo>
                <a:lnTo>
                  <a:pt x="0" y="62983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3617159" y="-714123"/>
            <a:ext cx="5610376" cy="561035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93" r="-25093"/>
              </a:stretch>
            </a:blipFill>
          </p:spPr>
        </p:sp>
      </p:grpSp>
      <p:sp>
        <p:nvSpPr>
          <p:cNvPr id="9" name="TextBox 9"/>
          <p:cNvSpPr txBox="1"/>
          <p:nvPr/>
        </p:nvSpPr>
        <p:spPr>
          <a:xfrm>
            <a:off x="529722" y="2276243"/>
            <a:ext cx="13087437" cy="8719407"/>
          </a:xfrm>
          <a:prstGeom prst="rect">
            <a:avLst/>
          </a:prstGeom>
        </p:spPr>
        <p:txBody>
          <a:bodyPr lIns="0" tIns="0" rIns="0" bIns="0" rtlCol="0" anchor="t">
            <a:spAutoFit/>
          </a:bodyPr>
          <a:lstStyle/>
          <a:p>
            <a:pPr marL="578411" lvl="1" indent="-289205">
              <a:lnSpc>
                <a:spcPts val="5358"/>
              </a:lnSpc>
              <a:buFont typeface="Arial"/>
              <a:buChar char="•"/>
            </a:pPr>
            <a:r>
              <a:rPr lang="en-US" sz="2679">
                <a:solidFill>
                  <a:srgbClr val="1E0000"/>
                </a:solidFill>
                <a:latin typeface="Lora Bold"/>
              </a:rPr>
              <a:t>This analysis aims to derive useful insights from Incident data related to offshore and onshore wind operations. As the sector expands, safety must come first. The goal is to find patterns, possible hazards, and opportunities for safety enhancements.</a:t>
            </a:r>
          </a:p>
          <a:p>
            <a:pPr>
              <a:lnSpc>
                <a:spcPts val="5358"/>
              </a:lnSpc>
            </a:pPr>
            <a:endParaRPr lang="en-US" sz="2679">
              <a:solidFill>
                <a:srgbClr val="1E0000"/>
              </a:solidFill>
              <a:latin typeface="Lora Bold"/>
            </a:endParaRPr>
          </a:p>
          <a:p>
            <a:pPr marL="578411" lvl="1" indent="-289205">
              <a:lnSpc>
                <a:spcPts val="5358"/>
              </a:lnSpc>
              <a:buFont typeface="Arial"/>
              <a:buChar char="•"/>
            </a:pPr>
            <a:r>
              <a:rPr lang="en-US" sz="2679">
                <a:solidFill>
                  <a:srgbClr val="1E0000"/>
                </a:solidFill>
                <a:latin typeface="Lora Bold"/>
              </a:rPr>
              <a:t>The aim is to inform plans that will lower incident rates and raise safety standards through thorough data cleansing and PowerBI visualisations, highlighting the industry's commitment to sustainable development and its workforce.</a:t>
            </a:r>
          </a:p>
          <a:p>
            <a:pPr>
              <a:lnSpc>
                <a:spcPts val="5358"/>
              </a:lnSpc>
            </a:pPr>
            <a:endParaRPr lang="en-US" sz="2679">
              <a:solidFill>
                <a:srgbClr val="1E0000"/>
              </a:solidFill>
              <a:latin typeface="Lora Bold"/>
            </a:endParaRPr>
          </a:p>
          <a:p>
            <a:pPr>
              <a:lnSpc>
                <a:spcPts val="5358"/>
              </a:lnSpc>
            </a:pPr>
            <a:endParaRPr lang="en-US" sz="2679">
              <a:solidFill>
                <a:srgbClr val="1E0000"/>
              </a:solidFill>
              <a:latin typeface="Lora Bold"/>
            </a:endParaRPr>
          </a:p>
          <a:p>
            <a:pPr>
              <a:lnSpc>
                <a:spcPts val="5358"/>
              </a:lnSpc>
            </a:pPr>
            <a:endParaRPr lang="en-US" sz="2679">
              <a:solidFill>
                <a:srgbClr val="1E0000"/>
              </a:solidFill>
              <a:latin typeface="Lora Bold"/>
            </a:endParaRPr>
          </a:p>
          <a:p>
            <a:pPr>
              <a:lnSpc>
                <a:spcPts val="5358"/>
              </a:lnSpc>
              <a:spcBef>
                <a:spcPct val="0"/>
              </a:spcBef>
            </a:pPr>
            <a:endParaRPr lang="en-US" sz="2679">
              <a:solidFill>
                <a:srgbClr val="1E0000"/>
              </a:solidFill>
              <a:latin typeface="Lora Bold"/>
            </a:endParaRPr>
          </a:p>
        </p:txBody>
      </p:sp>
      <p:sp>
        <p:nvSpPr>
          <p:cNvPr id="10" name="TextBox 10"/>
          <p:cNvSpPr txBox="1"/>
          <p:nvPr/>
        </p:nvSpPr>
        <p:spPr>
          <a:xfrm>
            <a:off x="227343" y="580028"/>
            <a:ext cx="12267237" cy="1421113"/>
          </a:xfrm>
          <a:prstGeom prst="rect">
            <a:avLst/>
          </a:prstGeom>
        </p:spPr>
        <p:txBody>
          <a:bodyPr lIns="0" tIns="0" rIns="0" bIns="0" rtlCol="0" anchor="t">
            <a:spAutoFit/>
          </a:bodyPr>
          <a:lstStyle/>
          <a:p>
            <a:pPr>
              <a:lnSpc>
                <a:spcPts val="10709"/>
              </a:lnSpc>
            </a:pPr>
            <a:r>
              <a:rPr lang="en-US" sz="10499">
                <a:solidFill>
                  <a:srgbClr val="1E0000"/>
                </a:solidFill>
                <a:latin typeface="Lora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8458" y="-782042"/>
            <a:ext cx="11851084" cy="118510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354975" y="3455435"/>
            <a:ext cx="3354902" cy="3354888"/>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45011" r="-45011"/>
              </a:stretch>
            </a:blipFill>
          </p:spPr>
        </p:sp>
      </p:grpSp>
      <p:grpSp>
        <p:nvGrpSpPr>
          <p:cNvPr id="7" name="Group 7"/>
          <p:cNvGrpSpPr/>
          <p:nvPr/>
        </p:nvGrpSpPr>
        <p:grpSpPr>
          <a:xfrm>
            <a:off x="3423193" y="3455435"/>
            <a:ext cx="3354902" cy="3354888"/>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4000" b="-4000"/>
              </a:stretch>
            </a:blipFill>
          </p:spPr>
        </p:sp>
      </p:grpSp>
      <p:sp>
        <p:nvSpPr>
          <p:cNvPr id="9" name="TextBox 9"/>
          <p:cNvSpPr txBox="1"/>
          <p:nvPr/>
        </p:nvSpPr>
        <p:spPr>
          <a:xfrm>
            <a:off x="2489234" y="7596702"/>
            <a:ext cx="5532680" cy="2014992"/>
          </a:xfrm>
          <a:prstGeom prst="rect">
            <a:avLst/>
          </a:prstGeom>
        </p:spPr>
        <p:txBody>
          <a:bodyPr lIns="0" tIns="0" rIns="0" bIns="0" rtlCol="0" anchor="t">
            <a:spAutoFit/>
          </a:bodyPr>
          <a:lstStyle/>
          <a:p>
            <a:pPr algn="ctr">
              <a:lnSpc>
                <a:spcPts val="5522"/>
              </a:lnSpc>
              <a:spcBef>
                <a:spcPct val="0"/>
              </a:spcBef>
            </a:pPr>
            <a:r>
              <a:rPr lang="en-US" sz="2761">
                <a:solidFill>
                  <a:srgbClr val="1E0000"/>
                </a:solidFill>
                <a:latin typeface="Lora"/>
              </a:rPr>
              <a:t>To preserve data continuity, relevant values were inserted into empty cells.</a:t>
            </a:r>
          </a:p>
        </p:txBody>
      </p:sp>
      <p:sp>
        <p:nvSpPr>
          <p:cNvPr id="10" name="Freeform 10"/>
          <p:cNvSpPr/>
          <p:nvPr/>
        </p:nvSpPr>
        <p:spPr>
          <a:xfrm rot="-4126691">
            <a:off x="15803387" y="-282705"/>
            <a:ext cx="4249384" cy="5811032"/>
          </a:xfrm>
          <a:custGeom>
            <a:avLst/>
            <a:gdLst/>
            <a:ahLst/>
            <a:cxnLst/>
            <a:rect l="l" t="t" r="r" b="b"/>
            <a:pathLst>
              <a:path w="4249384" h="5811032">
                <a:moveTo>
                  <a:pt x="0" y="0"/>
                </a:moveTo>
                <a:lnTo>
                  <a:pt x="4249384" y="0"/>
                </a:lnTo>
                <a:lnTo>
                  <a:pt x="4249384" y="5811032"/>
                </a:lnTo>
                <a:lnTo>
                  <a:pt x="0" y="58110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967163">
            <a:off x="-2466130" y="7983587"/>
            <a:ext cx="3748382" cy="5125912"/>
          </a:xfrm>
          <a:custGeom>
            <a:avLst/>
            <a:gdLst/>
            <a:ahLst/>
            <a:cxnLst/>
            <a:rect l="l" t="t" r="r" b="b"/>
            <a:pathLst>
              <a:path w="3748382" h="5125912">
                <a:moveTo>
                  <a:pt x="0" y="0"/>
                </a:moveTo>
                <a:lnTo>
                  <a:pt x="3748382" y="0"/>
                </a:lnTo>
                <a:lnTo>
                  <a:pt x="3748382" y="5125912"/>
                </a:lnTo>
                <a:lnTo>
                  <a:pt x="0" y="51259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255574" y="578277"/>
            <a:ext cx="7776853" cy="768184"/>
          </a:xfrm>
          <a:prstGeom prst="rect">
            <a:avLst/>
          </a:prstGeom>
        </p:spPr>
        <p:txBody>
          <a:bodyPr lIns="0" tIns="0" rIns="0" bIns="0" rtlCol="0" anchor="t">
            <a:spAutoFit/>
          </a:bodyPr>
          <a:lstStyle/>
          <a:p>
            <a:pPr algn="ctr">
              <a:lnSpc>
                <a:spcPts val="5789"/>
              </a:lnSpc>
            </a:pPr>
            <a:r>
              <a:rPr lang="en-US" sz="5675">
                <a:solidFill>
                  <a:srgbClr val="1E0000"/>
                </a:solidFill>
                <a:latin typeface="Lora Bold"/>
              </a:rPr>
              <a:t>DATA PREPARATION</a:t>
            </a:r>
          </a:p>
        </p:txBody>
      </p:sp>
      <p:sp>
        <p:nvSpPr>
          <p:cNvPr id="13" name="TextBox 13"/>
          <p:cNvSpPr txBox="1"/>
          <p:nvPr/>
        </p:nvSpPr>
        <p:spPr>
          <a:xfrm>
            <a:off x="11066250" y="6831844"/>
            <a:ext cx="3932352" cy="732155"/>
          </a:xfrm>
          <a:prstGeom prst="rect">
            <a:avLst/>
          </a:prstGeom>
        </p:spPr>
        <p:txBody>
          <a:bodyPr lIns="0" tIns="0" rIns="0" bIns="0" rtlCol="0" anchor="t">
            <a:spAutoFit/>
          </a:bodyPr>
          <a:lstStyle/>
          <a:p>
            <a:pPr algn="ctr">
              <a:lnSpc>
                <a:spcPts val="6400"/>
              </a:lnSpc>
              <a:spcBef>
                <a:spcPct val="0"/>
              </a:spcBef>
            </a:pPr>
            <a:r>
              <a:rPr lang="en-US" sz="3200">
                <a:solidFill>
                  <a:srgbClr val="1E0000"/>
                </a:solidFill>
                <a:latin typeface="Lora Bold"/>
              </a:rPr>
              <a:t>Syntax Correction</a:t>
            </a:r>
          </a:p>
        </p:txBody>
      </p:sp>
      <p:sp>
        <p:nvSpPr>
          <p:cNvPr id="14" name="TextBox 14"/>
          <p:cNvSpPr txBox="1"/>
          <p:nvPr/>
        </p:nvSpPr>
        <p:spPr>
          <a:xfrm>
            <a:off x="2756715" y="6831844"/>
            <a:ext cx="4687858" cy="732155"/>
          </a:xfrm>
          <a:prstGeom prst="rect">
            <a:avLst/>
          </a:prstGeom>
        </p:spPr>
        <p:txBody>
          <a:bodyPr lIns="0" tIns="0" rIns="0" bIns="0" rtlCol="0" anchor="t">
            <a:spAutoFit/>
          </a:bodyPr>
          <a:lstStyle/>
          <a:p>
            <a:pPr algn="ctr">
              <a:lnSpc>
                <a:spcPts val="6400"/>
              </a:lnSpc>
              <a:spcBef>
                <a:spcPct val="0"/>
              </a:spcBef>
            </a:pPr>
            <a:r>
              <a:rPr lang="en-US" sz="3200">
                <a:solidFill>
                  <a:srgbClr val="1E0000"/>
                </a:solidFill>
                <a:latin typeface="Lora Bold"/>
              </a:rPr>
              <a:t>Handling Missing Data</a:t>
            </a:r>
          </a:p>
        </p:txBody>
      </p:sp>
      <p:sp>
        <p:nvSpPr>
          <p:cNvPr id="15" name="TextBox 15"/>
          <p:cNvSpPr txBox="1"/>
          <p:nvPr/>
        </p:nvSpPr>
        <p:spPr>
          <a:xfrm>
            <a:off x="10792365" y="7497324"/>
            <a:ext cx="4480123" cy="2744470"/>
          </a:xfrm>
          <a:prstGeom prst="rect">
            <a:avLst/>
          </a:prstGeom>
        </p:spPr>
        <p:txBody>
          <a:bodyPr lIns="0" tIns="0" rIns="0" bIns="0" rtlCol="0" anchor="t">
            <a:spAutoFit/>
          </a:bodyPr>
          <a:lstStyle/>
          <a:p>
            <a:pPr algn="ctr">
              <a:lnSpc>
                <a:spcPts val="5599"/>
              </a:lnSpc>
              <a:spcBef>
                <a:spcPct val="0"/>
              </a:spcBef>
            </a:pPr>
            <a:r>
              <a:rPr lang="en-US" sz="2799">
                <a:solidFill>
                  <a:srgbClr val="1E0000"/>
                </a:solidFill>
                <a:latin typeface="Lora"/>
              </a:rPr>
              <a:t>To guarantee accuracy in classification and analysis, typographical errors were fixed. </a:t>
            </a:r>
          </a:p>
        </p:txBody>
      </p:sp>
      <p:sp>
        <p:nvSpPr>
          <p:cNvPr id="16" name="TextBox 16"/>
          <p:cNvSpPr txBox="1"/>
          <p:nvPr/>
        </p:nvSpPr>
        <p:spPr>
          <a:xfrm>
            <a:off x="3707119" y="1684420"/>
            <a:ext cx="10857684" cy="1123950"/>
          </a:xfrm>
          <a:prstGeom prst="rect">
            <a:avLst/>
          </a:prstGeom>
        </p:spPr>
        <p:txBody>
          <a:bodyPr lIns="0" tIns="0" rIns="0" bIns="0" rtlCol="0" anchor="t">
            <a:spAutoFit/>
          </a:bodyPr>
          <a:lstStyle/>
          <a:p>
            <a:pPr marL="0" lvl="0" indent="0" algn="ctr">
              <a:lnSpc>
                <a:spcPts val="4500"/>
              </a:lnSpc>
              <a:spcBef>
                <a:spcPct val="0"/>
              </a:spcBef>
            </a:pPr>
            <a:r>
              <a:rPr lang="en-US" sz="3000">
                <a:solidFill>
                  <a:srgbClr val="1E0000"/>
                </a:solidFill>
                <a:latin typeface="Lora"/>
              </a:rPr>
              <a:t>To ensure the integrity of this analysis, I undertook a thorough data-cleaning process. </a:t>
            </a:r>
          </a:p>
        </p:txBody>
      </p:sp>
      <p:sp>
        <p:nvSpPr>
          <p:cNvPr id="17" name="TextBox 17"/>
          <p:cNvSpPr txBox="1"/>
          <p:nvPr/>
        </p:nvSpPr>
        <p:spPr>
          <a:xfrm>
            <a:off x="3592819" y="2906795"/>
            <a:ext cx="10857684" cy="405765"/>
          </a:xfrm>
          <a:prstGeom prst="rect">
            <a:avLst/>
          </a:prstGeom>
        </p:spPr>
        <p:txBody>
          <a:bodyPr lIns="0" tIns="0" rIns="0" bIns="0" rtlCol="0" anchor="t">
            <a:spAutoFit/>
          </a:bodyPr>
          <a:lstStyle/>
          <a:p>
            <a:pPr algn="ctr">
              <a:lnSpc>
                <a:spcPts val="3359"/>
              </a:lnSpc>
              <a:spcBef>
                <a:spcPct val="0"/>
              </a:spcBef>
            </a:pPr>
            <a:r>
              <a:rPr lang="en-US" sz="2399">
                <a:solidFill>
                  <a:srgbClr val="1E0000"/>
                </a:solidFill>
                <a:latin typeface="Lora"/>
              </a:rPr>
              <a:t>This included: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rot="1006552">
            <a:off x="13503932" y="-6234149"/>
            <a:ext cx="9568135" cy="956813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6" name="TextBox 6"/>
          <p:cNvSpPr txBox="1"/>
          <p:nvPr/>
        </p:nvSpPr>
        <p:spPr>
          <a:xfrm>
            <a:off x="2642628" y="2101415"/>
            <a:ext cx="13668309" cy="487680"/>
          </a:xfrm>
          <a:prstGeom prst="rect">
            <a:avLst/>
          </a:prstGeom>
        </p:spPr>
        <p:txBody>
          <a:bodyPr lIns="0" tIns="0" rIns="0" bIns="0" rtlCol="0" anchor="t">
            <a:spAutoFit/>
          </a:bodyPr>
          <a:lstStyle/>
          <a:p>
            <a:pPr marL="0" lvl="0" indent="0" algn="ctr">
              <a:lnSpc>
                <a:spcPts val="4050"/>
              </a:lnSpc>
              <a:spcBef>
                <a:spcPct val="0"/>
              </a:spcBef>
            </a:pPr>
            <a:r>
              <a:rPr lang="en-US" sz="2700">
                <a:solidFill>
                  <a:srgbClr val="1E0000"/>
                </a:solidFill>
                <a:latin typeface="Lora"/>
              </a:rPr>
              <a:t>From the analysis performed on the dataset, below are my findings</a:t>
            </a:r>
          </a:p>
        </p:txBody>
      </p:sp>
      <p:sp>
        <p:nvSpPr>
          <p:cNvPr id="7" name="Freeform 7"/>
          <p:cNvSpPr/>
          <p:nvPr/>
        </p:nvSpPr>
        <p:spPr>
          <a:xfrm rot="-3773478">
            <a:off x="16791497" y="5361669"/>
            <a:ext cx="2993005" cy="4092934"/>
          </a:xfrm>
          <a:custGeom>
            <a:avLst/>
            <a:gdLst/>
            <a:ahLst/>
            <a:cxnLst/>
            <a:rect l="l" t="t" r="r" b="b"/>
            <a:pathLst>
              <a:path w="2993005" h="4092934">
                <a:moveTo>
                  <a:pt x="0" y="0"/>
                </a:moveTo>
                <a:lnTo>
                  <a:pt x="2993006" y="0"/>
                </a:lnTo>
                <a:lnTo>
                  <a:pt x="2993006" y="4092934"/>
                </a:lnTo>
                <a:lnTo>
                  <a:pt x="0" y="4092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5487863" flipH="1">
            <a:off x="-480282" y="-100510"/>
            <a:ext cx="3017965" cy="4127067"/>
          </a:xfrm>
          <a:custGeom>
            <a:avLst/>
            <a:gdLst/>
            <a:ahLst/>
            <a:cxnLst/>
            <a:rect l="l" t="t" r="r" b="b"/>
            <a:pathLst>
              <a:path w="3017965" h="4127067">
                <a:moveTo>
                  <a:pt x="3017964" y="0"/>
                </a:moveTo>
                <a:lnTo>
                  <a:pt x="0" y="0"/>
                </a:lnTo>
                <a:lnTo>
                  <a:pt x="0" y="4127067"/>
                </a:lnTo>
                <a:lnTo>
                  <a:pt x="3017964" y="4127067"/>
                </a:lnTo>
                <a:lnTo>
                  <a:pt x="3017964"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800846" y="6890935"/>
            <a:ext cx="2239148" cy="2239139"/>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62" r="-25062"/>
              </a:stretch>
            </a:blipFill>
          </p:spPr>
        </p:sp>
      </p:grpSp>
      <p:grpSp>
        <p:nvGrpSpPr>
          <p:cNvPr id="11" name="Group 11"/>
          <p:cNvGrpSpPr/>
          <p:nvPr/>
        </p:nvGrpSpPr>
        <p:grpSpPr>
          <a:xfrm>
            <a:off x="1801744" y="4023930"/>
            <a:ext cx="2239148" cy="2239139"/>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4999" r="-24999"/>
              </a:stretch>
            </a:blipFill>
          </p:spPr>
        </p:sp>
      </p:grpSp>
      <p:sp>
        <p:nvSpPr>
          <p:cNvPr id="13" name="TextBox 13"/>
          <p:cNvSpPr txBox="1"/>
          <p:nvPr/>
        </p:nvSpPr>
        <p:spPr>
          <a:xfrm>
            <a:off x="4039994" y="525624"/>
            <a:ext cx="9466530" cy="1039172"/>
          </a:xfrm>
          <a:prstGeom prst="rect">
            <a:avLst/>
          </a:prstGeom>
        </p:spPr>
        <p:txBody>
          <a:bodyPr lIns="0" tIns="0" rIns="0" bIns="0" rtlCol="0" anchor="t">
            <a:spAutoFit/>
          </a:bodyPr>
          <a:lstStyle/>
          <a:p>
            <a:pPr algn="ctr">
              <a:lnSpc>
                <a:spcPts val="7792"/>
              </a:lnSpc>
            </a:pPr>
            <a:r>
              <a:rPr lang="en-US" sz="7639">
                <a:solidFill>
                  <a:srgbClr val="1E0000"/>
                </a:solidFill>
                <a:latin typeface="Lora Bold"/>
              </a:rPr>
              <a:t>INSIGHTS </a:t>
            </a:r>
          </a:p>
        </p:txBody>
      </p:sp>
      <p:sp>
        <p:nvSpPr>
          <p:cNvPr id="14" name="TextBox 14"/>
          <p:cNvSpPr txBox="1"/>
          <p:nvPr/>
        </p:nvSpPr>
        <p:spPr>
          <a:xfrm>
            <a:off x="4526556" y="4640424"/>
            <a:ext cx="3133335" cy="939477"/>
          </a:xfrm>
          <a:prstGeom prst="rect">
            <a:avLst/>
          </a:prstGeom>
        </p:spPr>
        <p:txBody>
          <a:bodyPr lIns="0" tIns="0" rIns="0" bIns="0" rtlCol="0" anchor="t">
            <a:spAutoFit/>
          </a:bodyPr>
          <a:lstStyle/>
          <a:p>
            <a:pPr marL="0" lvl="0" indent="0">
              <a:lnSpc>
                <a:spcPts val="3887"/>
              </a:lnSpc>
              <a:spcBef>
                <a:spcPct val="0"/>
              </a:spcBef>
            </a:pPr>
            <a:r>
              <a:rPr lang="en-US" sz="2591">
                <a:solidFill>
                  <a:srgbClr val="1E0000"/>
                </a:solidFill>
                <a:latin typeface="Lora Bold"/>
              </a:rPr>
              <a:t>WE HAD 983 TOTAL INCIDENTS</a:t>
            </a:r>
          </a:p>
        </p:txBody>
      </p:sp>
      <p:sp>
        <p:nvSpPr>
          <p:cNvPr id="15" name="TextBox 15"/>
          <p:cNvSpPr txBox="1"/>
          <p:nvPr/>
        </p:nvSpPr>
        <p:spPr>
          <a:xfrm>
            <a:off x="4251900" y="7627776"/>
            <a:ext cx="4545895" cy="939546"/>
          </a:xfrm>
          <a:prstGeom prst="rect">
            <a:avLst/>
          </a:prstGeom>
        </p:spPr>
        <p:txBody>
          <a:bodyPr lIns="0" tIns="0" rIns="0" bIns="0" rtlCol="0" anchor="t">
            <a:spAutoFit/>
          </a:bodyPr>
          <a:lstStyle/>
          <a:p>
            <a:pPr marL="0" lvl="0" indent="0">
              <a:lnSpc>
                <a:spcPts val="3884"/>
              </a:lnSpc>
              <a:spcBef>
                <a:spcPct val="0"/>
              </a:spcBef>
            </a:pPr>
            <a:r>
              <a:rPr lang="en-US" sz="2589">
                <a:solidFill>
                  <a:srgbClr val="1E0000"/>
                </a:solidFill>
                <a:latin typeface="Lora Bold"/>
              </a:rPr>
              <a:t>248 INCIDENTS OCCURED IN THE EU</a:t>
            </a:r>
          </a:p>
        </p:txBody>
      </p:sp>
      <p:grpSp>
        <p:nvGrpSpPr>
          <p:cNvPr id="16" name="Group 16"/>
          <p:cNvGrpSpPr/>
          <p:nvPr/>
        </p:nvGrpSpPr>
        <p:grpSpPr>
          <a:xfrm>
            <a:off x="9144000" y="4023930"/>
            <a:ext cx="7823083" cy="2239139"/>
            <a:chOff x="0" y="0"/>
            <a:chExt cx="10430778" cy="2985519"/>
          </a:xfrm>
        </p:grpSpPr>
        <p:grpSp>
          <p:nvGrpSpPr>
            <p:cNvPr id="17" name="Group 17"/>
            <p:cNvGrpSpPr/>
            <p:nvPr/>
          </p:nvGrpSpPr>
          <p:grpSpPr>
            <a:xfrm>
              <a:off x="0" y="0"/>
              <a:ext cx="2985531" cy="2985519"/>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a:stretch>
              </a:blipFill>
            </p:spPr>
          </p:sp>
        </p:grpSp>
        <p:sp>
          <p:nvSpPr>
            <p:cNvPr id="19" name="TextBox 19"/>
            <p:cNvSpPr txBox="1"/>
            <p:nvPr/>
          </p:nvSpPr>
          <p:spPr>
            <a:xfrm>
              <a:off x="3470371" y="844171"/>
              <a:ext cx="6960407" cy="1878203"/>
            </a:xfrm>
            <a:prstGeom prst="rect">
              <a:avLst/>
            </a:prstGeom>
          </p:spPr>
          <p:txBody>
            <a:bodyPr lIns="0" tIns="0" rIns="0" bIns="0" rtlCol="0" anchor="t">
              <a:spAutoFit/>
            </a:bodyPr>
            <a:lstStyle/>
            <a:p>
              <a:pPr marL="0" lvl="0" indent="0">
                <a:lnSpc>
                  <a:spcPts val="3884"/>
                </a:lnSpc>
                <a:spcBef>
                  <a:spcPct val="0"/>
                </a:spcBef>
              </a:pPr>
              <a:r>
                <a:rPr lang="en-US" sz="2589">
                  <a:solidFill>
                    <a:srgbClr val="1E0000"/>
                  </a:solidFill>
                  <a:latin typeface="Lora Bold"/>
                </a:rPr>
                <a:t>BETWEEN THE UK AND EU, WE HAD 21,726,000 OF HOURS WORKED</a:t>
              </a:r>
            </a:p>
          </p:txBody>
        </p:sp>
      </p:grpSp>
      <p:grpSp>
        <p:nvGrpSpPr>
          <p:cNvPr id="20" name="Group 20"/>
          <p:cNvGrpSpPr/>
          <p:nvPr/>
        </p:nvGrpSpPr>
        <p:grpSpPr>
          <a:xfrm>
            <a:off x="9144000" y="7019161"/>
            <a:ext cx="7928665" cy="2239139"/>
            <a:chOff x="0" y="0"/>
            <a:chExt cx="10571553" cy="2985519"/>
          </a:xfrm>
        </p:grpSpPr>
        <p:grpSp>
          <p:nvGrpSpPr>
            <p:cNvPr id="21" name="Group 21"/>
            <p:cNvGrpSpPr/>
            <p:nvPr/>
          </p:nvGrpSpPr>
          <p:grpSpPr>
            <a:xfrm>
              <a:off x="0" y="0"/>
              <a:ext cx="2985531" cy="2985519"/>
              <a:chOff x="0" y="0"/>
              <a:chExt cx="6350000" cy="6349975"/>
            </a:xfrm>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9999" r="-49999"/>
                </a:stretch>
              </a:blipFill>
            </p:spPr>
          </p:sp>
        </p:grpSp>
        <p:sp>
          <p:nvSpPr>
            <p:cNvPr id="23" name="TextBox 23"/>
            <p:cNvSpPr txBox="1"/>
            <p:nvPr/>
          </p:nvSpPr>
          <p:spPr>
            <a:xfrm>
              <a:off x="3470371" y="966679"/>
              <a:ext cx="7101182" cy="1230503"/>
            </a:xfrm>
            <a:prstGeom prst="rect">
              <a:avLst/>
            </a:prstGeom>
          </p:spPr>
          <p:txBody>
            <a:bodyPr lIns="0" tIns="0" rIns="0" bIns="0" rtlCol="0" anchor="t">
              <a:spAutoFit/>
            </a:bodyPr>
            <a:lstStyle/>
            <a:p>
              <a:pPr marL="0" lvl="0" indent="0">
                <a:lnSpc>
                  <a:spcPts val="3884"/>
                </a:lnSpc>
                <a:spcBef>
                  <a:spcPct val="0"/>
                </a:spcBef>
              </a:pPr>
              <a:r>
                <a:rPr lang="en-US" sz="2589">
                  <a:solidFill>
                    <a:srgbClr val="1E0000"/>
                  </a:solidFill>
                  <a:latin typeface="Lora Bold"/>
                </a:rPr>
                <a:t>735 INCIDENTS OCCURED IN THE UK</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2348602" y="-3670586"/>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6" name="Freeform 6"/>
          <p:cNvSpPr/>
          <p:nvPr/>
        </p:nvSpPr>
        <p:spPr>
          <a:xfrm rot="-8100000">
            <a:off x="15768139" y="-1823223"/>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4648242" y="4645474"/>
            <a:ext cx="5641526" cy="564152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9" name="TextBox 9"/>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10" name="TextBox 10"/>
          <p:cNvSpPr txBox="1"/>
          <p:nvPr/>
        </p:nvSpPr>
        <p:spPr>
          <a:xfrm>
            <a:off x="472161" y="1732815"/>
            <a:ext cx="17883517" cy="2219325"/>
          </a:xfrm>
          <a:prstGeom prst="rect">
            <a:avLst/>
          </a:prstGeom>
        </p:spPr>
        <p:txBody>
          <a:bodyPr lIns="0" tIns="0" rIns="0" bIns="0" rtlCol="0" anchor="t">
            <a:spAutoFit/>
          </a:bodyPr>
          <a:lstStyle/>
          <a:p>
            <a:pPr algn="l">
              <a:lnSpc>
                <a:spcPts val="6000"/>
              </a:lnSpc>
            </a:pPr>
            <a:r>
              <a:rPr lang="en-US" sz="3000">
                <a:solidFill>
                  <a:srgbClr val="000000"/>
                </a:solidFill>
                <a:latin typeface="Lora Bold"/>
              </a:rPr>
              <a:t>From the chart below, we can see that despite the EU working more hours than the UK, the UK still had significantly more incidents than the EU with the UK incident totalling 74.77% of the total incidents for the year 2016 </a:t>
            </a:r>
          </a:p>
        </p:txBody>
      </p:sp>
      <p:grpSp>
        <p:nvGrpSpPr>
          <p:cNvPr id="11" name="Group 11"/>
          <p:cNvGrpSpPr/>
          <p:nvPr/>
        </p:nvGrpSpPr>
        <p:grpSpPr>
          <a:xfrm>
            <a:off x="1792307" y="4645474"/>
            <a:ext cx="14703387" cy="5116939"/>
            <a:chOff x="0" y="0"/>
            <a:chExt cx="19604516" cy="6822586"/>
          </a:xfrm>
        </p:grpSpPr>
        <p:sp>
          <p:nvSpPr>
            <p:cNvPr id="12" name="Freeform 12"/>
            <p:cNvSpPr/>
            <p:nvPr/>
          </p:nvSpPr>
          <p:spPr>
            <a:xfrm>
              <a:off x="9856090" y="0"/>
              <a:ext cx="9748426" cy="6822586"/>
            </a:xfrm>
            <a:custGeom>
              <a:avLst/>
              <a:gdLst/>
              <a:ahLst/>
              <a:cxnLst/>
              <a:rect l="l" t="t" r="r" b="b"/>
              <a:pathLst>
                <a:path w="9748426" h="6822586">
                  <a:moveTo>
                    <a:pt x="0" y="0"/>
                  </a:moveTo>
                  <a:lnTo>
                    <a:pt x="9748426" y="0"/>
                  </a:lnTo>
                  <a:lnTo>
                    <a:pt x="9748426" y="6822586"/>
                  </a:lnTo>
                  <a:lnTo>
                    <a:pt x="0" y="6822586"/>
                  </a:lnTo>
                  <a:lnTo>
                    <a:pt x="0" y="0"/>
                  </a:lnTo>
                  <a:close/>
                </a:path>
              </a:pathLst>
            </a:custGeom>
            <a:blipFill>
              <a:blip r:embed="rId5"/>
              <a:stretch>
                <a:fillRect/>
              </a:stretch>
            </a:blipFill>
          </p:spPr>
        </p:sp>
        <p:sp>
          <p:nvSpPr>
            <p:cNvPr id="13" name="Freeform 13"/>
            <p:cNvSpPr/>
            <p:nvPr/>
          </p:nvSpPr>
          <p:spPr>
            <a:xfrm>
              <a:off x="0" y="0"/>
              <a:ext cx="10290316" cy="6445446"/>
            </a:xfrm>
            <a:custGeom>
              <a:avLst/>
              <a:gdLst/>
              <a:ahLst/>
              <a:cxnLst/>
              <a:rect l="l" t="t" r="r" b="b"/>
              <a:pathLst>
                <a:path w="10290316" h="6445446">
                  <a:moveTo>
                    <a:pt x="0" y="0"/>
                  </a:moveTo>
                  <a:lnTo>
                    <a:pt x="10290316" y="0"/>
                  </a:lnTo>
                  <a:lnTo>
                    <a:pt x="10290316" y="6445446"/>
                  </a:lnTo>
                  <a:lnTo>
                    <a:pt x="0" y="6445446"/>
                  </a:lnTo>
                  <a:lnTo>
                    <a:pt x="0" y="0"/>
                  </a:lnTo>
                  <a:close/>
                </a:path>
              </a:pathLst>
            </a:custGeom>
            <a:blipFill>
              <a:blip r:embed="rId6"/>
              <a:stretch>
                <a:fillRect/>
              </a:stretch>
            </a:blipFill>
          </p:spPr>
        </p:sp>
        <p:sp>
          <p:nvSpPr>
            <p:cNvPr id="14" name="TextBox 14"/>
            <p:cNvSpPr txBox="1"/>
            <p:nvPr/>
          </p:nvSpPr>
          <p:spPr>
            <a:xfrm>
              <a:off x="2209694" y="-190500"/>
              <a:ext cx="4821470" cy="706742"/>
            </a:xfrm>
            <a:prstGeom prst="rect">
              <a:avLst/>
            </a:prstGeom>
          </p:spPr>
          <p:txBody>
            <a:bodyPr lIns="0" tIns="0" rIns="0" bIns="0" rtlCol="0" anchor="t">
              <a:spAutoFit/>
            </a:bodyPr>
            <a:lstStyle/>
            <a:p>
              <a:pPr algn="l">
                <a:lnSpc>
                  <a:spcPts val="5081"/>
                </a:lnSpc>
              </a:pPr>
              <a:r>
                <a:rPr lang="en-US" sz="2540">
                  <a:solidFill>
                    <a:srgbClr val="000000"/>
                  </a:solidFill>
                  <a:latin typeface="Lora Bold"/>
                </a:rPr>
                <a:t>UK VS EU INCIDENT </a:t>
              </a:r>
            </a:p>
          </p:txBody>
        </p:sp>
        <p:sp>
          <p:nvSpPr>
            <p:cNvPr id="15" name="TextBox 15"/>
            <p:cNvSpPr txBox="1"/>
            <p:nvPr/>
          </p:nvSpPr>
          <p:spPr>
            <a:xfrm>
              <a:off x="10960777" y="-190500"/>
              <a:ext cx="7005569" cy="706742"/>
            </a:xfrm>
            <a:prstGeom prst="rect">
              <a:avLst/>
            </a:prstGeom>
          </p:spPr>
          <p:txBody>
            <a:bodyPr lIns="0" tIns="0" rIns="0" bIns="0" rtlCol="0" anchor="t">
              <a:spAutoFit/>
            </a:bodyPr>
            <a:lstStyle/>
            <a:p>
              <a:pPr algn="l">
                <a:lnSpc>
                  <a:spcPts val="5081"/>
                </a:lnSpc>
              </a:pPr>
              <a:r>
                <a:rPr lang="en-US" sz="2540">
                  <a:solidFill>
                    <a:srgbClr val="000000"/>
                  </a:solidFill>
                  <a:latin typeface="Lora Bold"/>
                </a:rPr>
                <a:t>HOURS WORKED COMPARISON</a:t>
              </a:r>
            </a:p>
          </p:txBody>
        </p:sp>
      </p:grpSp>
      <p:sp>
        <p:nvSpPr>
          <p:cNvPr id="16" name="Freeform 16"/>
          <p:cNvSpPr/>
          <p:nvPr/>
        </p:nvSpPr>
        <p:spPr>
          <a:xfrm rot="-1652881">
            <a:off x="-766262" y="8106645"/>
            <a:ext cx="2930827" cy="4007906"/>
          </a:xfrm>
          <a:custGeom>
            <a:avLst/>
            <a:gdLst/>
            <a:ahLst/>
            <a:cxnLst/>
            <a:rect l="l" t="t" r="r" b="b"/>
            <a:pathLst>
              <a:path w="2930827" h="4007906">
                <a:moveTo>
                  <a:pt x="0" y="0"/>
                </a:moveTo>
                <a:lnTo>
                  <a:pt x="2930827" y="0"/>
                </a:lnTo>
                <a:lnTo>
                  <a:pt x="2930827" y="4007906"/>
                </a:lnTo>
                <a:lnTo>
                  <a:pt x="0" y="40079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4102994" y="4645474"/>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grpSp>
        <p:nvGrpSpPr>
          <p:cNvPr id="6" name="Group 6"/>
          <p:cNvGrpSpPr/>
          <p:nvPr/>
        </p:nvGrpSpPr>
        <p:grpSpPr>
          <a:xfrm>
            <a:off x="-2820763" y="-3370074"/>
            <a:ext cx="5641526" cy="56415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46667"/>
              </a:srgbClr>
            </a:solidFill>
          </p:spPr>
        </p:sp>
        <p:sp>
          <p:nvSpPr>
            <p:cNvPr id="8" name="TextBox 8"/>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9" name="Freeform 9"/>
          <p:cNvSpPr/>
          <p:nvPr/>
        </p:nvSpPr>
        <p:spPr>
          <a:xfrm rot="-8100000">
            <a:off x="17182600" y="-2434565"/>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10" name="Freeform 10"/>
          <p:cNvSpPr/>
          <p:nvPr/>
        </p:nvSpPr>
        <p:spPr>
          <a:xfrm rot="-1652881">
            <a:off x="-687712" y="8427069"/>
            <a:ext cx="2720191" cy="3719862"/>
          </a:xfrm>
          <a:custGeom>
            <a:avLst/>
            <a:gdLst/>
            <a:ahLst/>
            <a:cxnLst/>
            <a:rect l="l" t="t" r="r" b="b"/>
            <a:pathLst>
              <a:path w="2720191" h="3719862">
                <a:moveTo>
                  <a:pt x="0" y="0"/>
                </a:moveTo>
                <a:lnTo>
                  <a:pt x="2720191" y="0"/>
                </a:lnTo>
                <a:lnTo>
                  <a:pt x="2720191" y="3719862"/>
                </a:lnTo>
                <a:lnTo>
                  <a:pt x="0" y="3719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0" y="4936728"/>
            <a:ext cx="8886447" cy="5350272"/>
          </a:xfrm>
          <a:custGeom>
            <a:avLst/>
            <a:gdLst/>
            <a:ahLst/>
            <a:cxnLst/>
            <a:rect l="l" t="t" r="r" b="b"/>
            <a:pathLst>
              <a:path w="8886447" h="5350272">
                <a:moveTo>
                  <a:pt x="0" y="0"/>
                </a:moveTo>
                <a:lnTo>
                  <a:pt x="8886447" y="0"/>
                </a:lnTo>
                <a:lnTo>
                  <a:pt x="8886447" y="5350272"/>
                </a:lnTo>
                <a:lnTo>
                  <a:pt x="0" y="5350272"/>
                </a:lnTo>
                <a:lnTo>
                  <a:pt x="0" y="0"/>
                </a:lnTo>
                <a:close/>
              </a:path>
            </a:pathLst>
          </a:custGeom>
          <a:blipFill>
            <a:blip r:embed="rId5"/>
            <a:stretch>
              <a:fillRect/>
            </a:stretch>
          </a:blipFill>
        </p:spPr>
      </p:sp>
      <p:sp>
        <p:nvSpPr>
          <p:cNvPr id="12" name="Freeform 12"/>
          <p:cNvSpPr/>
          <p:nvPr/>
        </p:nvSpPr>
        <p:spPr>
          <a:xfrm>
            <a:off x="8977337" y="4936728"/>
            <a:ext cx="9310663" cy="5350272"/>
          </a:xfrm>
          <a:custGeom>
            <a:avLst/>
            <a:gdLst/>
            <a:ahLst/>
            <a:cxnLst/>
            <a:rect l="l" t="t" r="r" b="b"/>
            <a:pathLst>
              <a:path w="9310663" h="5350272">
                <a:moveTo>
                  <a:pt x="0" y="0"/>
                </a:moveTo>
                <a:lnTo>
                  <a:pt x="9310663" y="0"/>
                </a:lnTo>
                <a:lnTo>
                  <a:pt x="9310663" y="5350272"/>
                </a:lnTo>
                <a:lnTo>
                  <a:pt x="0" y="5350272"/>
                </a:lnTo>
                <a:lnTo>
                  <a:pt x="0" y="0"/>
                </a:lnTo>
                <a:close/>
              </a:path>
            </a:pathLst>
          </a:custGeom>
          <a:blipFill>
            <a:blip r:embed="rId6"/>
            <a:stretch>
              <a:fillRect t="-2755" b="-2755"/>
            </a:stretch>
          </a:blipFill>
        </p:spPr>
      </p:sp>
      <p:sp>
        <p:nvSpPr>
          <p:cNvPr id="13" name="TextBox 13"/>
          <p:cNvSpPr txBox="1"/>
          <p:nvPr/>
        </p:nvSpPr>
        <p:spPr>
          <a:xfrm>
            <a:off x="404483" y="814127"/>
            <a:ext cx="17883517" cy="1457325"/>
          </a:xfrm>
          <a:prstGeom prst="rect">
            <a:avLst/>
          </a:prstGeom>
        </p:spPr>
        <p:txBody>
          <a:bodyPr lIns="0" tIns="0" rIns="0" bIns="0" rtlCol="0" anchor="t">
            <a:spAutoFit/>
          </a:bodyPr>
          <a:lstStyle/>
          <a:p>
            <a:pPr algn="l">
              <a:lnSpc>
                <a:spcPts val="6000"/>
              </a:lnSpc>
            </a:pPr>
            <a:r>
              <a:rPr lang="en-US" sz="3000">
                <a:solidFill>
                  <a:srgbClr val="000000"/>
                </a:solidFill>
                <a:latin typeface="Lora Bold"/>
              </a:rPr>
              <a:t>Analysing the chart below, we notice that for each quarter, operation site is where most incidents occur, followed by project site.</a:t>
            </a:r>
          </a:p>
        </p:txBody>
      </p:sp>
      <p:sp>
        <p:nvSpPr>
          <p:cNvPr id="14" name="TextBox 14"/>
          <p:cNvSpPr txBox="1"/>
          <p:nvPr/>
        </p:nvSpPr>
        <p:spPr>
          <a:xfrm>
            <a:off x="404483" y="2610738"/>
            <a:ext cx="17883517" cy="2219325"/>
          </a:xfrm>
          <a:prstGeom prst="rect">
            <a:avLst/>
          </a:prstGeom>
        </p:spPr>
        <p:txBody>
          <a:bodyPr lIns="0" tIns="0" rIns="0" bIns="0" rtlCol="0" anchor="t">
            <a:spAutoFit/>
          </a:bodyPr>
          <a:lstStyle/>
          <a:p>
            <a:pPr algn="l">
              <a:lnSpc>
                <a:spcPts val="6000"/>
              </a:lnSpc>
            </a:pPr>
            <a:r>
              <a:rPr lang="en-US" sz="3000">
                <a:solidFill>
                  <a:srgbClr val="000000"/>
                </a:solidFill>
                <a:latin typeface="Lora Bold"/>
              </a:rPr>
              <a:t>By viewing the top 5 work processes in figure B, we can see that working at heights is the most incident prone work process. However, looking at the region breakdown we see that in the EU, most incidents happened under lifting operations, followed by manual handling.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4627336" y="5188145"/>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4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grpSp>
        <p:nvGrpSpPr>
          <p:cNvPr id="6" name="Group 6"/>
          <p:cNvGrpSpPr/>
          <p:nvPr/>
        </p:nvGrpSpPr>
        <p:grpSpPr>
          <a:xfrm>
            <a:off x="-2820763" y="-3370074"/>
            <a:ext cx="5641526" cy="56415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8" name="TextBox 8"/>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9" name="Freeform 9"/>
          <p:cNvSpPr/>
          <p:nvPr/>
        </p:nvSpPr>
        <p:spPr>
          <a:xfrm rot="-8100000">
            <a:off x="17182600" y="-2434565"/>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652881">
            <a:off x="-687712" y="8427069"/>
            <a:ext cx="2720191" cy="3719862"/>
          </a:xfrm>
          <a:custGeom>
            <a:avLst/>
            <a:gdLst/>
            <a:ahLst/>
            <a:cxnLst/>
            <a:rect l="l" t="t" r="r" b="b"/>
            <a:pathLst>
              <a:path w="2720191" h="3719862">
                <a:moveTo>
                  <a:pt x="0" y="0"/>
                </a:moveTo>
                <a:lnTo>
                  <a:pt x="2720191" y="0"/>
                </a:lnTo>
                <a:lnTo>
                  <a:pt x="2720191" y="3719862"/>
                </a:lnTo>
                <a:lnTo>
                  <a:pt x="0" y="3719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74781" y="629027"/>
            <a:ext cx="6493405" cy="3980462"/>
          </a:xfrm>
          <a:custGeom>
            <a:avLst/>
            <a:gdLst/>
            <a:ahLst/>
            <a:cxnLst/>
            <a:rect l="l" t="t" r="r" b="b"/>
            <a:pathLst>
              <a:path w="6493405" h="3980462">
                <a:moveTo>
                  <a:pt x="0" y="0"/>
                </a:moveTo>
                <a:lnTo>
                  <a:pt x="6493405" y="0"/>
                </a:lnTo>
                <a:lnTo>
                  <a:pt x="6493405" y="3980463"/>
                </a:lnTo>
                <a:lnTo>
                  <a:pt x="0" y="3980463"/>
                </a:lnTo>
                <a:lnTo>
                  <a:pt x="0" y="0"/>
                </a:lnTo>
                <a:close/>
              </a:path>
            </a:pathLst>
          </a:custGeom>
          <a:blipFill>
            <a:blip r:embed="rId5"/>
            <a:stretch>
              <a:fillRect r="-4150"/>
            </a:stretch>
          </a:blipFill>
        </p:spPr>
      </p:sp>
      <p:sp>
        <p:nvSpPr>
          <p:cNvPr id="12" name="TextBox 12"/>
          <p:cNvSpPr txBox="1"/>
          <p:nvPr/>
        </p:nvSpPr>
        <p:spPr>
          <a:xfrm>
            <a:off x="6668186" y="661727"/>
            <a:ext cx="10591114" cy="3743325"/>
          </a:xfrm>
          <a:prstGeom prst="rect">
            <a:avLst/>
          </a:prstGeom>
        </p:spPr>
        <p:txBody>
          <a:bodyPr lIns="0" tIns="0" rIns="0" bIns="0" rtlCol="0" anchor="t">
            <a:spAutoFit/>
          </a:bodyPr>
          <a:lstStyle/>
          <a:p>
            <a:pPr>
              <a:lnSpc>
                <a:spcPts val="6000"/>
              </a:lnSpc>
            </a:pPr>
            <a:r>
              <a:rPr lang="en-US" sz="3000">
                <a:solidFill>
                  <a:srgbClr val="000000"/>
                </a:solidFill>
                <a:latin typeface="Lora Bold"/>
              </a:rPr>
              <a:t>Using the actual consequence categories, a severity flag was created marking incidents as “Serious” vs “Non Serious”. The table on the left shows the classification assigned for each consequence.</a:t>
            </a:r>
          </a:p>
          <a:p>
            <a:pPr algn="l">
              <a:lnSpc>
                <a:spcPts val="6000"/>
              </a:lnSpc>
            </a:pPr>
            <a:endParaRPr lang="en-US" sz="3000">
              <a:solidFill>
                <a:srgbClr val="000000"/>
              </a:solidFill>
              <a:latin typeface="Lora Bold"/>
            </a:endParaRPr>
          </a:p>
        </p:txBody>
      </p:sp>
      <p:sp>
        <p:nvSpPr>
          <p:cNvPr id="13" name="TextBox 13"/>
          <p:cNvSpPr txBox="1"/>
          <p:nvPr/>
        </p:nvSpPr>
        <p:spPr>
          <a:xfrm>
            <a:off x="2444225" y="5038115"/>
            <a:ext cx="12559649" cy="797022"/>
          </a:xfrm>
          <a:prstGeom prst="rect">
            <a:avLst/>
          </a:prstGeom>
        </p:spPr>
        <p:txBody>
          <a:bodyPr lIns="0" tIns="0" rIns="0" bIns="0" rtlCol="0" anchor="t">
            <a:spAutoFit/>
          </a:bodyPr>
          <a:lstStyle/>
          <a:p>
            <a:pPr algn="l">
              <a:lnSpc>
                <a:spcPts val="6959"/>
              </a:lnSpc>
            </a:pPr>
            <a:r>
              <a:rPr lang="en-US" sz="3479">
                <a:solidFill>
                  <a:srgbClr val="000000"/>
                </a:solidFill>
                <a:latin typeface="Lora Bold"/>
              </a:rPr>
              <a:t>From the table created, some new insights where found:</a:t>
            </a:r>
          </a:p>
        </p:txBody>
      </p:sp>
      <p:sp>
        <p:nvSpPr>
          <p:cNvPr id="14" name="TextBox 14"/>
          <p:cNvSpPr txBox="1"/>
          <p:nvPr/>
        </p:nvSpPr>
        <p:spPr>
          <a:xfrm>
            <a:off x="2820763" y="6269146"/>
            <a:ext cx="11806573" cy="3244758"/>
          </a:xfrm>
          <a:prstGeom prst="rect">
            <a:avLst/>
          </a:prstGeom>
        </p:spPr>
        <p:txBody>
          <a:bodyPr lIns="0" tIns="0" rIns="0" bIns="0" rtlCol="0" anchor="t">
            <a:spAutoFit/>
          </a:bodyPr>
          <a:lstStyle/>
          <a:p>
            <a:pPr marL="705402" lvl="1" indent="-352701">
              <a:lnSpc>
                <a:spcPts val="6534"/>
              </a:lnSpc>
              <a:buFont typeface="Arial"/>
              <a:buChar char="•"/>
            </a:pPr>
            <a:r>
              <a:rPr lang="en-US" sz="3267">
                <a:solidFill>
                  <a:srgbClr val="000000"/>
                </a:solidFill>
                <a:latin typeface="Lora Bold"/>
              </a:rPr>
              <a:t>116 incidents were classified as serious incidents</a:t>
            </a:r>
          </a:p>
          <a:p>
            <a:pPr marL="705402" lvl="1" indent="-352701">
              <a:lnSpc>
                <a:spcPts val="6534"/>
              </a:lnSpc>
              <a:buFont typeface="Arial"/>
              <a:buChar char="•"/>
            </a:pPr>
            <a:r>
              <a:rPr lang="en-US" sz="3267">
                <a:solidFill>
                  <a:srgbClr val="000000"/>
                </a:solidFill>
                <a:latin typeface="Lora Bold"/>
              </a:rPr>
              <a:t>867 incidents were classified as non serious incidents</a:t>
            </a:r>
          </a:p>
          <a:p>
            <a:pPr marL="705402" lvl="1" indent="-352701" algn="l">
              <a:lnSpc>
                <a:spcPts val="6534"/>
              </a:lnSpc>
              <a:buFont typeface="Arial"/>
              <a:buChar char="•"/>
            </a:pPr>
            <a:r>
              <a:rPr lang="en-US" sz="3267">
                <a:solidFill>
                  <a:srgbClr val="000000"/>
                </a:solidFill>
                <a:latin typeface="Lora Bold"/>
              </a:rPr>
              <a:t>Among the serious incidents, only 10 required medical evacuation.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9333"/>
            </a:stretch>
          </a:blipFill>
        </p:spPr>
      </p:sp>
      <p:grpSp>
        <p:nvGrpSpPr>
          <p:cNvPr id="3" name="Group 3"/>
          <p:cNvGrpSpPr/>
          <p:nvPr/>
        </p:nvGrpSpPr>
        <p:grpSpPr>
          <a:xfrm>
            <a:off x="14102994" y="4645474"/>
            <a:ext cx="5641526" cy="56415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5" name="TextBox 5"/>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grpSp>
        <p:nvGrpSpPr>
          <p:cNvPr id="6" name="Group 6"/>
          <p:cNvGrpSpPr/>
          <p:nvPr/>
        </p:nvGrpSpPr>
        <p:grpSpPr>
          <a:xfrm>
            <a:off x="-2820763" y="-3370074"/>
            <a:ext cx="5641526" cy="564152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D8B7">
                <a:alpha val="80000"/>
              </a:srgbClr>
            </a:solidFill>
          </p:spPr>
        </p:sp>
        <p:sp>
          <p:nvSpPr>
            <p:cNvPr id="8" name="TextBox 8"/>
            <p:cNvSpPr txBox="1"/>
            <p:nvPr/>
          </p:nvSpPr>
          <p:spPr>
            <a:xfrm>
              <a:off x="76200" y="38100"/>
              <a:ext cx="660400" cy="698500"/>
            </a:xfrm>
            <a:prstGeom prst="rect">
              <a:avLst/>
            </a:prstGeom>
          </p:spPr>
          <p:txBody>
            <a:bodyPr lIns="47674" tIns="47674" rIns="47674" bIns="47674" rtlCol="0" anchor="ctr"/>
            <a:lstStyle/>
            <a:p>
              <a:pPr algn="ctr">
                <a:lnSpc>
                  <a:spcPts val="2660"/>
                </a:lnSpc>
                <a:spcBef>
                  <a:spcPct val="0"/>
                </a:spcBef>
              </a:pPr>
              <a:endParaRPr/>
            </a:p>
          </p:txBody>
        </p:sp>
      </p:grpSp>
      <p:sp>
        <p:nvSpPr>
          <p:cNvPr id="9" name="Freeform 9"/>
          <p:cNvSpPr/>
          <p:nvPr/>
        </p:nvSpPr>
        <p:spPr>
          <a:xfrm rot="-8100000">
            <a:off x="17182600" y="-2434565"/>
            <a:ext cx="3322763" cy="4543878"/>
          </a:xfrm>
          <a:custGeom>
            <a:avLst/>
            <a:gdLst/>
            <a:ahLst/>
            <a:cxnLst/>
            <a:rect l="l" t="t" r="r" b="b"/>
            <a:pathLst>
              <a:path w="3322763" h="4543878">
                <a:moveTo>
                  <a:pt x="0" y="0"/>
                </a:moveTo>
                <a:lnTo>
                  <a:pt x="3322763" y="0"/>
                </a:lnTo>
                <a:lnTo>
                  <a:pt x="3322763" y="4543878"/>
                </a:lnTo>
                <a:lnTo>
                  <a:pt x="0" y="45438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652881">
            <a:off x="-687712" y="8427069"/>
            <a:ext cx="2720191" cy="3719862"/>
          </a:xfrm>
          <a:custGeom>
            <a:avLst/>
            <a:gdLst/>
            <a:ahLst/>
            <a:cxnLst/>
            <a:rect l="l" t="t" r="r" b="b"/>
            <a:pathLst>
              <a:path w="2720191" h="3719862">
                <a:moveTo>
                  <a:pt x="0" y="0"/>
                </a:moveTo>
                <a:lnTo>
                  <a:pt x="2720191" y="0"/>
                </a:lnTo>
                <a:lnTo>
                  <a:pt x="2720191" y="3719862"/>
                </a:lnTo>
                <a:lnTo>
                  <a:pt x="0" y="3719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960235" y="4248640"/>
            <a:ext cx="12367530" cy="5756089"/>
          </a:xfrm>
          <a:custGeom>
            <a:avLst/>
            <a:gdLst/>
            <a:ahLst/>
            <a:cxnLst/>
            <a:rect l="l" t="t" r="r" b="b"/>
            <a:pathLst>
              <a:path w="12367530" h="5756089">
                <a:moveTo>
                  <a:pt x="0" y="0"/>
                </a:moveTo>
                <a:lnTo>
                  <a:pt x="12367530" y="0"/>
                </a:lnTo>
                <a:lnTo>
                  <a:pt x="12367530" y="5756089"/>
                </a:lnTo>
                <a:lnTo>
                  <a:pt x="0" y="5756089"/>
                </a:lnTo>
                <a:lnTo>
                  <a:pt x="0" y="0"/>
                </a:lnTo>
                <a:close/>
              </a:path>
            </a:pathLst>
          </a:custGeom>
          <a:blipFill>
            <a:blip r:embed="rId5"/>
            <a:stretch>
              <a:fillRect t="-432" r="-766" b="-1530"/>
            </a:stretch>
          </a:blipFill>
        </p:spPr>
      </p:sp>
      <p:sp>
        <p:nvSpPr>
          <p:cNvPr id="12" name="TextBox 12"/>
          <p:cNvSpPr txBox="1"/>
          <p:nvPr/>
        </p:nvSpPr>
        <p:spPr>
          <a:xfrm>
            <a:off x="1239216" y="180975"/>
            <a:ext cx="15809569" cy="1457325"/>
          </a:xfrm>
          <a:prstGeom prst="rect">
            <a:avLst/>
          </a:prstGeom>
        </p:spPr>
        <p:txBody>
          <a:bodyPr lIns="0" tIns="0" rIns="0" bIns="0" rtlCol="0" anchor="t">
            <a:spAutoFit/>
          </a:bodyPr>
          <a:lstStyle/>
          <a:p>
            <a:pPr algn="l">
              <a:lnSpc>
                <a:spcPts val="6000"/>
              </a:lnSpc>
            </a:pPr>
            <a:r>
              <a:rPr lang="en-US" sz="3000">
                <a:solidFill>
                  <a:srgbClr val="000000"/>
                </a:solidFill>
                <a:latin typeface="Lora Bold"/>
              </a:rPr>
              <a:t>Comparing the total number of incidents with serious incidents, we can see from the chart below that: </a:t>
            </a:r>
          </a:p>
        </p:txBody>
      </p:sp>
      <p:sp>
        <p:nvSpPr>
          <p:cNvPr id="13" name="TextBox 13"/>
          <p:cNvSpPr txBox="1"/>
          <p:nvPr/>
        </p:nvSpPr>
        <p:spPr>
          <a:xfrm>
            <a:off x="745581" y="1836927"/>
            <a:ext cx="17217870" cy="2219325"/>
          </a:xfrm>
          <a:prstGeom prst="rect">
            <a:avLst/>
          </a:prstGeom>
        </p:spPr>
        <p:txBody>
          <a:bodyPr lIns="0" tIns="0" rIns="0" bIns="0" rtlCol="0" anchor="t">
            <a:spAutoFit/>
          </a:bodyPr>
          <a:lstStyle/>
          <a:p>
            <a:pPr marL="647700" lvl="1" indent="-323850">
              <a:lnSpc>
                <a:spcPts val="6000"/>
              </a:lnSpc>
              <a:buFont typeface="Arial"/>
              <a:buChar char="•"/>
            </a:pPr>
            <a:r>
              <a:rPr lang="en-US" sz="3000">
                <a:solidFill>
                  <a:srgbClr val="000000"/>
                </a:solidFill>
                <a:latin typeface="Lora Bold"/>
              </a:rPr>
              <a:t>September was the month with the highest number of incidents</a:t>
            </a:r>
          </a:p>
          <a:p>
            <a:pPr marL="647700" lvl="1" indent="-323850" algn="l">
              <a:lnSpc>
                <a:spcPts val="6000"/>
              </a:lnSpc>
              <a:buFont typeface="Arial"/>
              <a:buChar char="•"/>
            </a:pPr>
            <a:r>
              <a:rPr lang="en-US" sz="3000">
                <a:solidFill>
                  <a:srgbClr val="000000"/>
                </a:solidFill>
                <a:latin typeface="Lora Bold"/>
              </a:rPr>
              <a:t>July had the second highest incident count, and the worst incident to serious incident ratio at 5:1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TotalTime>
  <Words>655</Words>
  <Application>Microsoft Macintosh PowerPoint</Application>
  <PresentationFormat>Custom</PresentationFormat>
  <Paragraphs>102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Arial</vt:lpstr>
      <vt:lpstr>Lora</vt:lpstr>
      <vt:lpstr>Lora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Aesthetic Natural Skincare Presentation</dc:title>
  <cp:lastModifiedBy>Microsoft Office User</cp:lastModifiedBy>
  <cp:revision>6</cp:revision>
  <dcterms:created xsi:type="dcterms:W3CDTF">2006-08-16T00:00:00Z</dcterms:created>
  <dcterms:modified xsi:type="dcterms:W3CDTF">2023-12-12T14:29:00Z</dcterms:modified>
  <dc:identifier>DAF17jpmqkY</dc:identifier>
</cp:coreProperties>
</file>